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media/image2.jpeg" ContentType="image/jpeg"/>
  <Override PartName="/ppt/media/image3.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Lst>
  <p:sldSz cx="9144000" cy="6858000"/>
  <p:notesSz cx="6858000" cy="9144000"/>
  <p:defaultTextStyle>
    <a:lvl1pPr defTabSz="457200">
      <a:defRPr sz="2400">
        <a:latin typeface="Tahoma"/>
        <a:ea typeface="Tahoma"/>
        <a:cs typeface="Tahoma"/>
        <a:sym typeface="Tahoma"/>
      </a:defRPr>
    </a:lvl1pPr>
    <a:lvl2pPr indent="457200" defTabSz="457200">
      <a:defRPr sz="2400">
        <a:latin typeface="Tahoma"/>
        <a:ea typeface="Tahoma"/>
        <a:cs typeface="Tahoma"/>
        <a:sym typeface="Tahoma"/>
      </a:defRPr>
    </a:lvl2pPr>
    <a:lvl3pPr indent="914400" defTabSz="457200">
      <a:defRPr sz="2400">
        <a:latin typeface="Tahoma"/>
        <a:ea typeface="Tahoma"/>
        <a:cs typeface="Tahoma"/>
        <a:sym typeface="Tahoma"/>
      </a:defRPr>
    </a:lvl3pPr>
    <a:lvl4pPr indent="1371600" defTabSz="457200">
      <a:defRPr sz="2400">
        <a:latin typeface="Tahoma"/>
        <a:ea typeface="Tahoma"/>
        <a:cs typeface="Tahoma"/>
        <a:sym typeface="Tahoma"/>
      </a:defRPr>
    </a:lvl4pPr>
    <a:lvl5pPr indent="1828800" defTabSz="457200">
      <a:defRPr sz="2400">
        <a:latin typeface="Tahoma"/>
        <a:ea typeface="Tahoma"/>
        <a:cs typeface="Tahoma"/>
        <a:sym typeface="Tahoma"/>
      </a:defRPr>
    </a:lvl5pPr>
    <a:lvl6pPr defTabSz="457200">
      <a:defRPr sz="2400">
        <a:latin typeface="Tahoma"/>
        <a:ea typeface="Tahoma"/>
        <a:cs typeface="Tahoma"/>
        <a:sym typeface="Tahoma"/>
      </a:defRPr>
    </a:lvl6pPr>
    <a:lvl7pPr defTabSz="457200">
      <a:defRPr sz="2400">
        <a:latin typeface="Tahoma"/>
        <a:ea typeface="Tahoma"/>
        <a:cs typeface="Tahoma"/>
        <a:sym typeface="Tahoma"/>
      </a:defRPr>
    </a:lvl7pPr>
    <a:lvl8pPr defTabSz="457200">
      <a:defRPr sz="2400">
        <a:latin typeface="Tahoma"/>
        <a:ea typeface="Tahoma"/>
        <a:cs typeface="Tahoma"/>
        <a:sym typeface="Tahoma"/>
      </a:defRPr>
    </a:lvl8pPr>
    <a:lvl9pPr defTabSz="457200">
      <a:defRPr sz="2400">
        <a:latin typeface="Tahoma"/>
        <a:ea typeface="Tahoma"/>
        <a:cs typeface="Tahoma"/>
        <a:sym typeface="Tahom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n" i="on">
        <a:font>
          <a:latin typeface="Tahoma"/>
          <a:ea typeface="Tahoma"/>
          <a:cs typeface="Tahoma"/>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5DDCA"/>
          </a:solidFill>
        </a:fill>
      </a:tcStyle>
    </a:wholeTbl>
    <a:band2H>
      <a:tcTxStyle b="def" i="def"/>
      <a:tcStyle>
        <a:tcBdr/>
        <a:fill>
          <a:solidFill>
            <a:srgbClr val="EBEFE6"/>
          </a:solidFill>
        </a:fill>
      </a:tcStyle>
    </a:band2H>
    <a:firstCol>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749805"/>
          </a:solidFill>
        </a:fill>
      </a:tcStyle>
    </a:firstCol>
    <a:la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749805"/>
          </a:solidFill>
        </a:fill>
      </a:tcStyle>
    </a:lastRow>
    <a:fir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749805"/>
          </a:solidFill>
        </a:fill>
      </a:tcStyle>
    </a:firstRow>
  </a:tblStyle>
  <a:tblStyle styleId="{C7B018BB-80A7-4F77-B60F-C8B233D01FF8}" styleName="">
    <a:tblBg/>
    <a:wholeTbl>
      <a:tcTxStyle b="on" i="on">
        <a:font>
          <a:latin typeface="Tahoma"/>
          <a:ea typeface="Tahoma"/>
          <a:cs typeface="Tahoma"/>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2E2E2"/>
          </a:solidFill>
        </a:fill>
      </a:tcStyle>
    </a:wholeTbl>
    <a:band2H>
      <a:tcTxStyle b="def" i="def"/>
      <a:tcStyle>
        <a:tcBdr/>
        <a:fill>
          <a:solidFill>
            <a:srgbClr val="F1F1F1"/>
          </a:solidFill>
        </a:fill>
      </a:tcStyle>
    </a:band2H>
    <a:firstCol>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AAAAA"/>
          </a:solidFill>
        </a:fill>
      </a:tcStyle>
    </a:firstCol>
    <a:la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AAAAA"/>
          </a:solidFill>
        </a:fill>
      </a:tcStyle>
    </a:lastRow>
    <a:fir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AAAAA"/>
          </a:solidFill>
        </a:fill>
      </a:tcStyle>
    </a:firstRow>
  </a:tblStyle>
  <a:tblStyle styleId="{EEE7283C-3CF3-47DC-8721-378D4A62B228}" styleName="">
    <a:tblBg/>
    <a:wholeTbl>
      <a:tcTxStyle b="on" i="on">
        <a:font>
          <a:latin typeface="Tahoma"/>
          <a:ea typeface="Tahoma"/>
          <a:cs typeface="Tahoma"/>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1E6D5"/>
          </a:solidFill>
        </a:fill>
      </a:tcStyle>
    </a:wholeTbl>
    <a:band2H>
      <a:tcTxStyle b="def" i="def"/>
      <a:tcStyle>
        <a:tcBdr/>
        <a:fill>
          <a:solidFill>
            <a:srgbClr val="F1F3EB"/>
          </a:solidFill>
        </a:fill>
      </a:tcStyle>
    </a:band2H>
    <a:firstCol>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8B976"/>
          </a:solidFill>
        </a:fill>
      </a:tcStyle>
    </a:firstCol>
    <a:la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8B976"/>
          </a:solidFill>
        </a:fill>
      </a:tcStyle>
    </a:lastRow>
    <a:fir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8B976"/>
          </a:solidFill>
        </a:fill>
      </a:tcStyle>
    </a:firstRow>
  </a:tblStyle>
  <a:tblStyle styleId="{CF821DB8-F4EB-4A41-A1BA-3FCAFE7338EE}" styleName="">
    <a:tblBg/>
    <a:wholeTbl>
      <a:tcTxStyle b="on" i="on">
        <a:font>
          <a:latin typeface="Tahoma"/>
          <a:ea typeface="Tahoma"/>
          <a:cs typeface="Tahoma"/>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n">
        <a:font>
          <a:latin typeface="Tahoma"/>
          <a:ea typeface="Tahoma"/>
          <a:cs typeface="Tahom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49805"/>
          </a:solidFill>
        </a:fill>
      </a:tcStyle>
    </a:firstCol>
    <a:lastRow>
      <a:tcTxStyle b="on" i="on">
        <a:font>
          <a:latin typeface="Tahoma"/>
          <a:ea typeface="Tahoma"/>
          <a:cs typeface="Tahoma"/>
        </a:font>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
          <a:latin typeface="Tahoma"/>
          <a:ea typeface="Tahoma"/>
          <a:cs typeface="Tahoma"/>
        </a:font>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749805"/>
          </a:solidFill>
        </a:fill>
      </a:tcStyle>
    </a:firstRow>
  </a:tblStyle>
  <a:tblStyle styleId="{33BA23B1-9221-436E-865A-0063620EA4FD}" styleName="">
    <a:tblBg/>
    <a:wholeTbl>
      <a:tcTxStyle b="on" i="on">
        <a:font>
          <a:latin typeface="Tahoma"/>
          <a:ea typeface="Tahoma"/>
          <a:cs typeface="Tahoma"/>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b="def" i="def"/>
      <a:tcStyle>
        <a:tcBdr/>
        <a:fill>
          <a:solidFill>
            <a:srgbClr val="E6E6E6"/>
          </a:solidFill>
        </a:fill>
      </a:tcStyle>
    </a:band2H>
    <a:firstCol>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 styleId="{2708684C-4D16-4618-839F-0558EEFCDFE6}" styleName="">
    <a:tblBg/>
    <a:wholeTbl>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alpha val="20000"/>
            </a:srgbClr>
          </a:solidFill>
        </a:fill>
      </a:tcStyle>
    </a:wholeTbl>
    <a:band2H>
      <a:tcTxStyle b="def" i="def"/>
      <a:tcStyle>
        <a:tcBdr/>
        <a:fill>
          <a:solidFill>
            <a:srgbClr val="FFFFFF"/>
          </a:solidFill>
        </a:fill>
      </a:tcStyle>
    </a:band2H>
    <a:firstCol>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alpha val="20000"/>
            </a:srgbClr>
          </a:solidFill>
        </a:fill>
      </a:tcStyle>
    </a:firstCol>
    <a:la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508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noFill/>
        </a:fill>
      </a:tcStyle>
    </a:lastRow>
    <a:fir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254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Shape 54"/>
          <p:cNvSpPr/>
          <p:nvPr>
            <p:ph type="sldImg"/>
          </p:nvPr>
        </p:nvSpPr>
        <p:spPr>
          <a:xfrm>
            <a:off x="1143000" y="685800"/>
            <a:ext cx="4572000" cy="3429000"/>
          </a:xfrm>
          <a:prstGeom prst="rect">
            <a:avLst/>
          </a:prstGeom>
        </p:spPr>
        <p:txBody>
          <a:bodyPr/>
          <a:lstStyle/>
          <a:p>
            <a:pPr lvl="0"/>
          </a:p>
        </p:txBody>
      </p:sp>
      <p:sp>
        <p:nvSpPr>
          <p:cNvPr id="55" name="Shape 55"/>
          <p:cNvSpPr/>
          <p:nvPr>
            <p:ph type="body" sz="quarter" idx="1"/>
          </p:nvPr>
        </p:nvSpPr>
        <p:spPr>
          <a:xfrm>
            <a:off x="914400" y="4343400"/>
            <a:ext cx="5029200" cy="4114800"/>
          </a:xfrm>
          <a:prstGeom prst="rect">
            <a:avLst/>
          </a:prstGeom>
        </p:spPr>
        <p:txBody>
          <a:bodyPr/>
          <a:lstStyle/>
          <a:p>
            <a:pPr lvl="0"/>
          </a:p>
        </p:txBody>
      </p:sp>
    </p:spTree>
  </p:cSld>
  <p:clrMap bg1="lt1" tx1="dk1" bg2="lt2" tx2="dk2" accent1="accent1" accent2="accent2" accent3="accent3" accent4="accent4" accent5="accent5" accent6="accent6" hlink="hlink" folHlink="folHlink"/>
  <p:notesStyle>
    <a:lvl1pPr defTabSz="457200">
      <a:lnSpc>
        <a:spcPct val="117999"/>
      </a:lnSpc>
      <a:defRPr sz="2200">
        <a:latin typeface="+mj-lt"/>
        <a:ea typeface="+mj-ea"/>
        <a:cs typeface="+mj-cs"/>
        <a:sym typeface="Helvetica Neue"/>
      </a:defRPr>
    </a:lvl1pPr>
    <a:lvl2pPr indent="228600" defTabSz="457200">
      <a:lnSpc>
        <a:spcPct val="117999"/>
      </a:lnSpc>
      <a:defRPr sz="2200">
        <a:latin typeface="+mj-lt"/>
        <a:ea typeface="+mj-ea"/>
        <a:cs typeface="+mj-cs"/>
        <a:sym typeface="Helvetica Neue"/>
      </a:defRPr>
    </a:lvl2pPr>
    <a:lvl3pPr indent="457200" defTabSz="457200">
      <a:lnSpc>
        <a:spcPct val="117999"/>
      </a:lnSpc>
      <a:defRPr sz="2200">
        <a:latin typeface="+mj-lt"/>
        <a:ea typeface="+mj-ea"/>
        <a:cs typeface="+mj-cs"/>
        <a:sym typeface="Helvetica Neue"/>
      </a:defRPr>
    </a:lvl3pPr>
    <a:lvl4pPr indent="685800" defTabSz="457200">
      <a:lnSpc>
        <a:spcPct val="117999"/>
      </a:lnSpc>
      <a:defRPr sz="2200">
        <a:latin typeface="+mj-lt"/>
        <a:ea typeface="+mj-ea"/>
        <a:cs typeface="+mj-cs"/>
        <a:sym typeface="Helvetica Neue"/>
      </a:defRPr>
    </a:lvl4pPr>
    <a:lvl5pPr indent="914400" defTabSz="457200">
      <a:lnSpc>
        <a:spcPct val="117999"/>
      </a:lnSpc>
      <a:defRPr sz="2200">
        <a:latin typeface="+mj-lt"/>
        <a:ea typeface="+mj-ea"/>
        <a:cs typeface="+mj-cs"/>
        <a:sym typeface="Helvetica Neue"/>
      </a:defRPr>
    </a:lvl5pPr>
    <a:lvl6pPr indent="1143000" defTabSz="457200">
      <a:lnSpc>
        <a:spcPct val="117999"/>
      </a:lnSpc>
      <a:defRPr sz="2200">
        <a:latin typeface="+mj-lt"/>
        <a:ea typeface="+mj-ea"/>
        <a:cs typeface="+mj-cs"/>
        <a:sym typeface="Helvetica Neue"/>
      </a:defRPr>
    </a:lvl6pPr>
    <a:lvl7pPr indent="1371600" defTabSz="457200">
      <a:lnSpc>
        <a:spcPct val="117999"/>
      </a:lnSpc>
      <a:defRPr sz="2200">
        <a:latin typeface="+mj-lt"/>
        <a:ea typeface="+mj-ea"/>
        <a:cs typeface="+mj-cs"/>
        <a:sym typeface="Helvetica Neue"/>
      </a:defRPr>
    </a:lvl7pPr>
    <a:lvl8pPr indent="1600200" defTabSz="457200">
      <a:lnSpc>
        <a:spcPct val="117999"/>
      </a:lnSpc>
      <a:defRPr sz="2200">
        <a:latin typeface="+mj-lt"/>
        <a:ea typeface="+mj-ea"/>
        <a:cs typeface="+mj-cs"/>
        <a:sym typeface="Helvetica Neue"/>
      </a:defRPr>
    </a:lvl8pPr>
    <a:lvl9pPr indent="1828800" defTabSz="457200">
      <a:lnSpc>
        <a:spcPct val="117999"/>
      </a:lnSpc>
      <a:defRPr sz="2200">
        <a:latin typeface="+mj-lt"/>
        <a:ea typeface="+mj-ea"/>
        <a:cs typeface="+mj-cs"/>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41" name="Shape 41"/>
          <p:cNvSpPr/>
          <p:nvPr>
            <p:ph type="sldNum" sz="quarter" idx="2"/>
          </p:nvPr>
        </p:nvSpPr>
        <p:spPr>
          <a:prstGeom prst="rect">
            <a:avLst/>
          </a:prstGeom>
        </p:spPr>
        <p:txBody>
          <a:bodyPr/>
          <a:lstStyle/>
          <a:p>
            <a:pPr lvl="0"/>
            <a:fld id="{86CB4B4D-7CA3-9044-876B-883B54F8677D}" type="slidenum"/>
          </a:p>
        </p:txBody>
      </p:sp>
    </p:spTree>
  </p:cSld>
  <p:clrMapOvr>
    <a:masterClrMapping/>
  </p:clrMapOvr>
  <p:transitio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43" name="Shape 43"/>
          <p:cNvSpPr/>
          <p:nvPr>
            <p:ph type="sldNum" sz="quarter" idx="2"/>
          </p:nvPr>
        </p:nvSpPr>
        <p:spPr>
          <a:prstGeom prst="rect">
            <a:avLst/>
          </a:prstGeom>
        </p:spPr>
        <p:txBody>
          <a:bodyPr/>
          <a:lstStyle/>
          <a:p>
            <a:pPr lvl="0"/>
            <a:fld id="{86CB4B4D-7CA3-9044-876B-883B54F8677D}" type="slidenum"/>
          </a:p>
        </p:txBody>
      </p:sp>
    </p:spTree>
  </p:cSld>
  <p:clrMapOvr>
    <a:masterClrMapping/>
  </p:clrMapOvr>
  <p:transitio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45" name="Shape 45"/>
          <p:cNvSpPr/>
          <p:nvPr>
            <p:ph type="sldNum" sz="quarter" idx="2"/>
          </p:nvPr>
        </p:nvSpPr>
        <p:spPr>
          <a:prstGeom prst="rect">
            <a:avLst/>
          </a:prstGeom>
        </p:spPr>
        <p:txBody>
          <a:bodyPr/>
          <a:lstStyle/>
          <a:p>
            <a:pPr lvl="0"/>
            <a:fld id="{86CB4B4D-7CA3-9044-876B-883B54F8677D}" type="slidenum"/>
          </a:p>
        </p:txBody>
      </p:sp>
      <p:sp>
        <p:nvSpPr>
          <p:cNvPr id="46" name="Shape 46"/>
          <p:cNvSpPr/>
          <p:nvPr>
            <p:ph type="title"/>
          </p:nvPr>
        </p:nvSpPr>
        <p:spPr>
          <a:prstGeom prst="rect">
            <a:avLst/>
          </a:prstGeom>
        </p:spPr>
        <p:txBody>
          <a:bodyPr/>
          <a:lstStyle/>
          <a:p>
            <a:pPr lvl="0">
              <a:defRPr sz="1800">
                <a:solidFill>
                  <a:srgbClr val="000000"/>
                </a:solidFill>
              </a:defRPr>
            </a:pPr>
            <a:r>
              <a:rPr sz="4400">
                <a:solidFill>
                  <a:srgbClr val="9FA795"/>
                </a:solidFill>
              </a:rPr>
              <a:t>Testo titolo</a:t>
            </a:r>
          </a:p>
        </p:txBody>
      </p:sp>
      <p:sp>
        <p:nvSpPr>
          <p:cNvPr id="47" name="Shape 47"/>
          <p:cNvSpPr/>
          <p:nvPr>
            <p:ph type="body" idx="1"/>
          </p:nvPr>
        </p:nvSpPr>
        <p:spPr>
          <a:prstGeom prst="rect">
            <a:avLst/>
          </a:prstGeom>
        </p:spPr>
        <p:txBody>
          <a:bodyPr/>
          <a:lstStyle/>
          <a:p>
            <a:pPr lvl="0">
              <a:defRPr sz="1800">
                <a:solidFill>
                  <a:srgbClr val="000000"/>
                </a:solidFill>
              </a:defRPr>
            </a:pPr>
            <a:r>
              <a:rPr sz="3200">
                <a:solidFill>
                  <a:srgbClr val="FFFFFF"/>
                </a:solidFill>
              </a:rPr>
              <a:t>Corpo livello uno</a:t>
            </a:r>
            <a:endParaRPr sz="3200">
              <a:solidFill>
                <a:srgbClr val="FFFFFF"/>
              </a:solidFill>
            </a:endParaRPr>
          </a:p>
          <a:p>
            <a:pPr lvl="1">
              <a:defRPr sz="1800">
                <a:solidFill>
                  <a:srgbClr val="000000"/>
                </a:solidFill>
              </a:defRPr>
            </a:pPr>
            <a:r>
              <a:rPr sz="3200">
                <a:solidFill>
                  <a:srgbClr val="FFFFFF"/>
                </a:solidFill>
              </a:rPr>
              <a:t>Corpo livello due</a:t>
            </a:r>
            <a:endParaRPr sz="3200">
              <a:solidFill>
                <a:srgbClr val="FFFFFF"/>
              </a:solidFill>
            </a:endParaRPr>
          </a:p>
          <a:p>
            <a:pPr lvl="2">
              <a:defRPr sz="1800">
                <a:solidFill>
                  <a:srgbClr val="000000"/>
                </a:solidFill>
              </a:defRPr>
            </a:pPr>
            <a:r>
              <a:rPr sz="3200">
                <a:solidFill>
                  <a:srgbClr val="FFFFFF"/>
                </a:solidFill>
              </a:rPr>
              <a:t>Corpo livello tre</a:t>
            </a:r>
            <a:endParaRPr sz="3200">
              <a:solidFill>
                <a:srgbClr val="FFFFFF"/>
              </a:solidFill>
            </a:endParaRPr>
          </a:p>
          <a:p>
            <a:pPr lvl="3">
              <a:defRPr sz="1800">
                <a:solidFill>
                  <a:srgbClr val="000000"/>
                </a:solidFill>
              </a:defRPr>
            </a:pPr>
            <a:r>
              <a:rPr sz="3200">
                <a:solidFill>
                  <a:srgbClr val="FFFFFF"/>
                </a:solidFill>
              </a:rPr>
              <a:t>Corpo livello quattro</a:t>
            </a:r>
            <a:endParaRPr sz="3200">
              <a:solidFill>
                <a:srgbClr val="FFFFFF"/>
              </a:solidFill>
            </a:endParaRPr>
          </a:p>
          <a:p>
            <a:pPr lvl="4">
              <a:defRPr sz="1800">
                <a:solidFill>
                  <a:srgbClr val="000000"/>
                </a:solidFill>
              </a:defRPr>
            </a:pPr>
            <a:r>
              <a:rPr sz="3200">
                <a:solidFill>
                  <a:srgbClr val="FFFFFF"/>
                </a:solidFill>
              </a:rPr>
              <a:t>Corpo livello cinque</a:t>
            </a:r>
          </a:p>
        </p:txBody>
      </p:sp>
    </p:spTree>
  </p:cSld>
  <p:clrMapOvr>
    <a:masterClrMapping/>
  </p:clrMapOvr>
  <p:transitio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49" name="Shape 49"/>
          <p:cNvSpPr/>
          <p:nvPr>
            <p:ph type="sldNum" sz="quarter" idx="2"/>
          </p:nvPr>
        </p:nvSpPr>
        <p:spPr>
          <a:xfrm>
            <a:off x="6553200" y="6298741"/>
            <a:ext cx="2133600" cy="437022"/>
          </a:xfrm>
          <a:prstGeom prst="rect">
            <a:avLst/>
          </a:prstGeom>
        </p:spPr>
        <p:txBody>
          <a:bodyPr/>
          <a:lstStyle>
            <a:lvl1pPr algn="l" defTabSz="457200">
              <a:defRPr sz="2400">
                <a:latin typeface="Arial"/>
                <a:ea typeface="Arial"/>
                <a:cs typeface="Arial"/>
                <a:sym typeface="Arial"/>
              </a:defRPr>
            </a:lvl1pPr>
          </a:lstStyle>
          <a:p>
            <a:pPr lvl="0"/>
            <a:fld id="{86CB4B4D-7CA3-9044-876B-883B54F8677D}" type="slidenum"/>
          </a:p>
        </p:txBody>
      </p:sp>
    </p:spTree>
  </p:cSld>
  <p:clrMapOvr>
    <a:masterClrMapping/>
  </p:clrMapOvr>
  <p:transitio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51" name="Shape 51"/>
          <p:cNvSpPr/>
          <p:nvPr>
            <p:ph type="sldNum" sz="quarter" idx="2"/>
          </p:nvPr>
        </p:nvSpPr>
        <p:spPr>
          <a:xfrm>
            <a:off x="6553200" y="6298741"/>
            <a:ext cx="2133600" cy="437022"/>
          </a:xfrm>
          <a:prstGeom prst="rect">
            <a:avLst/>
          </a:prstGeom>
        </p:spPr>
        <p:txBody>
          <a:bodyPr/>
          <a:lstStyle>
            <a:lvl1pPr algn="l" defTabSz="457200">
              <a:defRPr sz="2400">
                <a:latin typeface="Arial"/>
                <a:ea typeface="Arial"/>
                <a:cs typeface="Arial"/>
                <a:sym typeface="Arial"/>
              </a:defRPr>
            </a:lvl1pPr>
          </a:lstStyle>
          <a:p>
            <a:pPr lvl="0"/>
            <a:fld id="{86CB4B4D-7CA3-9044-876B-883B54F8677D}" type="slidenum"/>
          </a:p>
        </p:txBody>
      </p:sp>
      <p:sp>
        <p:nvSpPr>
          <p:cNvPr id="52" name="Shape 52"/>
          <p:cNvSpPr/>
          <p:nvPr>
            <p:ph type="title"/>
          </p:nvPr>
        </p:nvSpPr>
        <p:spPr>
          <a:prstGeom prst="rect">
            <a:avLst/>
          </a:prstGeom>
        </p:spPr>
        <p:txBody>
          <a:bodyPr/>
          <a:lstStyle/>
          <a:p>
            <a:pPr lvl="0">
              <a:defRPr sz="1800">
                <a:solidFill>
                  <a:srgbClr val="000000"/>
                </a:solidFill>
              </a:defRPr>
            </a:pPr>
            <a:r>
              <a:rPr sz="4400">
                <a:solidFill>
                  <a:srgbClr val="9FA795"/>
                </a:solidFill>
              </a:rPr>
              <a:t>Testo titolo</a:t>
            </a:r>
          </a:p>
        </p:txBody>
      </p:sp>
      <p:sp>
        <p:nvSpPr>
          <p:cNvPr id="53" name="Shape 53"/>
          <p:cNvSpPr/>
          <p:nvPr>
            <p:ph type="body" idx="1"/>
          </p:nvPr>
        </p:nvSpPr>
        <p:spPr>
          <a:prstGeom prst="rect">
            <a:avLst/>
          </a:prstGeom>
        </p:spPr>
        <p:txBody>
          <a:bodyPr/>
          <a:lstStyle/>
          <a:p>
            <a:pPr lvl="0">
              <a:defRPr sz="1800">
                <a:solidFill>
                  <a:srgbClr val="000000"/>
                </a:solidFill>
              </a:defRPr>
            </a:pPr>
            <a:r>
              <a:rPr sz="3200">
                <a:solidFill>
                  <a:srgbClr val="FFFFFF"/>
                </a:solidFill>
              </a:rPr>
              <a:t>Corpo livello uno</a:t>
            </a:r>
            <a:endParaRPr sz="3200">
              <a:solidFill>
                <a:srgbClr val="FFFFFF"/>
              </a:solidFill>
            </a:endParaRPr>
          </a:p>
          <a:p>
            <a:pPr lvl="1">
              <a:defRPr sz="1800">
                <a:solidFill>
                  <a:srgbClr val="000000"/>
                </a:solidFill>
              </a:defRPr>
            </a:pPr>
            <a:r>
              <a:rPr sz="3200">
                <a:solidFill>
                  <a:srgbClr val="FFFFFF"/>
                </a:solidFill>
              </a:rPr>
              <a:t>Corpo livello due</a:t>
            </a:r>
            <a:endParaRPr sz="3200">
              <a:solidFill>
                <a:srgbClr val="FFFFFF"/>
              </a:solidFill>
            </a:endParaRPr>
          </a:p>
          <a:p>
            <a:pPr lvl="2">
              <a:defRPr sz="1800">
                <a:solidFill>
                  <a:srgbClr val="000000"/>
                </a:solidFill>
              </a:defRPr>
            </a:pPr>
            <a:r>
              <a:rPr sz="3200">
                <a:solidFill>
                  <a:srgbClr val="FFFFFF"/>
                </a:solidFill>
              </a:rPr>
              <a:t>Corpo livello tre</a:t>
            </a:r>
            <a:endParaRPr sz="3200">
              <a:solidFill>
                <a:srgbClr val="FFFFFF"/>
              </a:solidFill>
            </a:endParaRPr>
          </a:p>
          <a:p>
            <a:pPr lvl="3">
              <a:defRPr sz="1800">
                <a:solidFill>
                  <a:srgbClr val="000000"/>
                </a:solidFill>
              </a:defRPr>
            </a:pPr>
            <a:r>
              <a:rPr sz="3200">
                <a:solidFill>
                  <a:srgbClr val="FFFFFF"/>
                </a:solidFill>
              </a:rPr>
              <a:t>Corpo livello quattro</a:t>
            </a:r>
            <a:endParaRPr sz="3200">
              <a:solidFill>
                <a:srgbClr val="FFFFFF"/>
              </a:solidFill>
            </a:endParaRPr>
          </a:p>
          <a:p>
            <a:pPr lvl="4">
              <a:defRPr sz="1800">
                <a:solidFill>
                  <a:srgbClr val="000000"/>
                </a:solidFill>
              </a:defRPr>
            </a:pPr>
            <a:r>
              <a:rPr sz="3200">
                <a:solidFill>
                  <a:srgbClr val="FFFFFF"/>
                </a:solidFill>
              </a:rPr>
              <a:t>Corpo livello cinque</a:t>
            </a:r>
          </a:p>
        </p:txBody>
      </p:sp>
    </p:spTree>
  </p:cSld>
  <p:clrMapOvr>
    <a:masterClrMapping/>
  </p:clrMapOvr>
  <p:transitio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rcRect l="0" t="0" r="0" b="0"/>
          <a:stretch>
            <a:fillRect/>
          </a:stretch>
        </a:blipFill>
      </p:bgPr>
    </p:bg>
    <p:spTree>
      <p:nvGrpSpPr>
        <p:cNvPr id="1" name=""/>
        <p:cNvGrpSpPr/>
        <p:nvPr/>
      </p:nvGrpSpPr>
      <p:grpSpPr>
        <a:xfrm>
          <a:off x="0" y="0"/>
          <a:ext cx="0" cy="0"/>
          <a:chOff x="0" y="0"/>
          <a:chExt cx="0" cy="0"/>
        </a:xfrm>
      </p:grpSpPr>
      <p:grpSp>
        <p:nvGrpSpPr>
          <p:cNvPr id="36" name="Group 36"/>
          <p:cNvGrpSpPr/>
          <p:nvPr/>
        </p:nvGrpSpPr>
        <p:grpSpPr>
          <a:xfrm>
            <a:off x="3800475" y="1789112"/>
            <a:ext cx="5348517" cy="5056188"/>
            <a:chOff x="0" y="0"/>
            <a:chExt cx="5348516" cy="5056187"/>
          </a:xfrm>
        </p:grpSpPr>
        <p:sp>
          <p:nvSpPr>
            <p:cNvPr id="2" name="Shape 2"/>
            <p:cNvSpPr/>
            <p:nvPr/>
          </p:nvSpPr>
          <p:spPr>
            <a:xfrm>
              <a:off x="2914650" y="377825"/>
              <a:ext cx="307975" cy="161925"/>
            </a:xfrm>
            <a:prstGeom prst="rect">
              <a:avLst/>
            </a:pr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3" name="Shape 3"/>
            <p:cNvSpPr/>
            <p:nvPr/>
          </p:nvSpPr>
          <p:spPr>
            <a:xfrm>
              <a:off x="3024187" y="92074"/>
              <a:ext cx="74613" cy="77789"/>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4" name="Shape 4"/>
            <p:cNvSpPr/>
            <p:nvPr/>
          </p:nvSpPr>
          <p:spPr>
            <a:xfrm rot="995336">
              <a:off x="4462462" y="584200"/>
              <a:ext cx="7938" cy="3290888"/>
            </a:xfrm>
            <a:prstGeom prst="rect">
              <a:avLst/>
            </a:pr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5" name="Shape 5"/>
            <p:cNvSpPr/>
            <p:nvPr/>
          </p:nvSpPr>
          <p:spPr>
            <a:xfrm>
              <a:off x="3932237" y="3779837"/>
              <a:ext cx="104776" cy="1524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891" y="21600"/>
                  </a:moveTo>
                  <a:lnTo>
                    <a:pt x="13745" y="17550"/>
                  </a:lnTo>
                  <a:lnTo>
                    <a:pt x="19636" y="13500"/>
                  </a:lnTo>
                  <a:lnTo>
                    <a:pt x="21600" y="8100"/>
                  </a:lnTo>
                  <a:lnTo>
                    <a:pt x="19636" y="2700"/>
                  </a:lnTo>
                  <a:lnTo>
                    <a:pt x="11782" y="0"/>
                  </a:lnTo>
                  <a:lnTo>
                    <a:pt x="3927" y="2700"/>
                  </a:lnTo>
                  <a:lnTo>
                    <a:pt x="0" y="8100"/>
                  </a:lnTo>
                  <a:lnTo>
                    <a:pt x="0" y="13500"/>
                  </a:lnTo>
                  <a:lnTo>
                    <a:pt x="5891" y="21600"/>
                  </a:lnTo>
                  <a:close/>
                  <a:moveTo>
                    <a:pt x="13745" y="4050"/>
                  </a:moveTo>
                  <a:lnTo>
                    <a:pt x="17673" y="5400"/>
                  </a:lnTo>
                  <a:lnTo>
                    <a:pt x="19636" y="8100"/>
                  </a:lnTo>
                  <a:lnTo>
                    <a:pt x="19636" y="10800"/>
                  </a:lnTo>
                  <a:lnTo>
                    <a:pt x="11782" y="16200"/>
                  </a:lnTo>
                  <a:lnTo>
                    <a:pt x="7855" y="17550"/>
                  </a:lnTo>
                  <a:lnTo>
                    <a:pt x="3927" y="10800"/>
                  </a:lnTo>
                  <a:lnTo>
                    <a:pt x="5891" y="5400"/>
                  </a:lnTo>
                  <a:lnTo>
                    <a:pt x="9818" y="4050"/>
                  </a:lnTo>
                  <a:lnTo>
                    <a:pt x="13745" y="4050"/>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6" name="Shape 6"/>
            <p:cNvSpPr/>
            <p:nvPr/>
          </p:nvSpPr>
          <p:spPr>
            <a:xfrm rot="91736">
              <a:off x="4910137" y="647700"/>
              <a:ext cx="9526" cy="3171825"/>
            </a:xfrm>
            <a:prstGeom prst="rect">
              <a:avLst/>
            </a:pr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7" name="Shape 7"/>
            <p:cNvSpPr/>
            <p:nvPr/>
          </p:nvSpPr>
          <p:spPr>
            <a:xfrm rot="20673776">
              <a:off x="5153025" y="625475"/>
              <a:ext cx="9525" cy="1398588"/>
            </a:xfrm>
            <a:prstGeom prst="rect">
              <a:avLst/>
            </a:pr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8" name="Shape 8"/>
            <p:cNvSpPr/>
            <p:nvPr/>
          </p:nvSpPr>
          <p:spPr>
            <a:xfrm rot="20459687">
              <a:off x="1666875" y="1093787"/>
              <a:ext cx="9525" cy="3225801"/>
            </a:xfrm>
            <a:prstGeom prst="rect">
              <a:avLst/>
            </a:pr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9" name="Shape 9"/>
            <p:cNvSpPr/>
            <p:nvPr/>
          </p:nvSpPr>
          <p:spPr>
            <a:xfrm rot="1114413">
              <a:off x="576262" y="1101725"/>
              <a:ext cx="9526" cy="3368675"/>
            </a:xfrm>
            <a:prstGeom prst="rect">
              <a:avLst/>
            </a:pr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10" name="Shape 10"/>
            <p:cNvSpPr/>
            <p:nvPr/>
          </p:nvSpPr>
          <p:spPr>
            <a:xfrm rot="254676">
              <a:off x="1017587" y="1179512"/>
              <a:ext cx="9526" cy="3025776"/>
            </a:xfrm>
            <a:prstGeom prst="rect">
              <a:avLst/>
            </a:pr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11" name="Shape 11"/>
            <p:cNvSpPr/>
            <p:nvPr/>
          </p:nvSpPr>
          <p:spPr>
            <a:xfrm>
              <a:off x="2560637" y="3006725"/>
              <a:ext cx="989013" cy="2476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 y="2492"/>
                  </a:moveTo>
                  <a:lnTo>
                    <a:pt x="5617" y="4985"/>
                  </a:lnTo>
                  <a:lnTo>
                    <a:pt x="8702" y="4985"/>
                  </a:lnTo>
                  <a:lnTo>
                    <a:pt x="12274" y="4154"/>
                  </a:lnTo>
                  <a:lnTo>
                    <a:pt x="16399" y="2492"/>
                  </a:lnTo>
                  <a:lnTo>
                    <a:pt x="21184" y="0"/>
                  </a:lnTo>
                  <a:lnTo>
                    <a:pt x="21600" y="15785"/>
                  </a:lnTo>
                  <a:lnTo>
                    <a:pt x="17231" y="19108"/>
                  </a:lnTo>
                  <a:lnTo>
                    <a:pt x="14354" y="20769"/>
                  </a:lnTo>
                  <a:lnTo>
                    <a:pt x="11025" y="21600"/>
                  </a:lnTo>
                  <a:lnTo>
                    <a:pt x="7454" y="21600"/>
                  </a:lnTo>
                  <a:lnTo>
                    <a:pt x="3744" y="20769"/>
                  </a:lnTo>
                  <a:lnTo>
                    <a:pt x="0" y="18277"/>
                  </a:lnTo>
                  <a:lnTo>
                    <a:pt x="208" y="2492"/>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12" name="Shape 12"/>
            <p:cNvSpPr/>
            <p:nvPr/>
          </p:nvSpPr>
          <p:spPr>
            <a:xfrm>
              <a:off x="3759200" y="3911600"/>
              <a:ext cx="1581150" cy="2000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01" y="1029"/>
                  </a:moveTo>
                  <a:lnTo>
                    <a:pt x="8723" y="1029"/>
                  </a:lnTo>
                  <a:lnTo>
                    <a:pt x="7287" y="0"/>
                  </a:lnTo>
                  <a:lnTo>
                    <a:pt x="4829" y="0"/>
                  </a:lnTo>
                  <a:lnTo>
                    <a:pt x="3915" y="1029"/>
                  </a:lnTo>
                  <a:lnTo>
                    <a:pt x="1175" y="1029"/>
                  </a:lnTo>
                  <a:lnTo>
                    <a:pt x="522" y="2057"/>
                  </a:lnTo>
                  <a:lnTo>
                    <a:pt x="131" y="3086"/>
                  </a:lnTo>
                  <a:lnTo>
                    <a:pt x="0" y="4114"/>
                  </a:lnTo>
                  <a:lnTo>
                    <a:pt x="261" y="7200"/>
                  </a:lnTo>
                  <a:lnTo>
                    <a:pt x="392" y="8229"/>
                  </a:lnTo>
                  <a:lnTo>
                    <a:pt x="653" y="9257"/>
                  </a:lnTo>
                  <a:lnTo>
                    <a:pt x="1305" y="10286"/>
                  </a:lnTo>
                  <a:lnTo>
                    <a:pt x="1958" y="12343"/>
                  </a:lnTo>
                  <a:lnTo>
                    <a:pt x="3132" y="14400"/>
                  </a:lnTo>
                  <a:lnTo>
                    <a:pt x="4568" y="15429"/>
                  </a:lnTo>
                  <a:lnTo>
                    <a:pt x="6373" y="17486"/>
                  </a:lnTo>
                  <a:lnTo>
                    <a:pt x="8462" y="18514"/>
                  </a:lnTo>
                  <a:lnTo>
                    <a:pt x="10941" y="20571"/>
                  </a:lnTo>
                  <a:lnTo>
                    <a:pt x="13530" y="20571"/>
                  </a:lnTo>
                  <a:lnTo>
                    <a:pt x="16401" y="21600"/>
                  </a:lnTo>
                  <a:lnTo>
                    <a:pt x="21600" y="21600"/>
                  </a:lnTo>
                  <a:lnTo>
                    <a:pt x="21600" y="2057"/>
                  </a:lnTo>
                  <a:lnTo>
                    <a:pt x="19120" y="2057"/>
                  </a:lnTo>
                  <a:lnTo>
                    <a:pt x="16401" y="1029"/>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13" name="Shape 13"/>
            <p:cNvSpPr/>
            <p:nvPr/>
          </p:nvSpPr>
          <p:spPr>
            <a:xfrm>
              <a:off x="3797300" y="3997325"/>
              <a:ext cx="1543050" cy="3889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535" y="4761"/>
                  </a:lnTo>
                  <a:lnTo>
                    <a:pt x="1471" y="8464"/>
                  </a:lnTo>
                  <a:lnTo>
                    <a:pt x="2675" y="12078"/>
                  </a:lnTo>
                  <a:lnTo>
                    <a:pt x="4414" y="15252"/>
                  </a:lnTo>
                  <a:lnTo>
                    <a:pt x="6531" y="17897"/>
                  </a:lnTo>
                  <a:lnTo>
                    <a:pt x="9206" y="20013"/>
                  </a:lnTo>
                  <a:lnTo>
                    <a:pt x="10677" y="20542"/>
                  </a:lnTo>
                  <a:lnTo>
                    <a:pt x="12394" y="21071"/>
                  </a:lnTo>
                  <a:lnTo>
                    <a:pt x="14133" y="21600"/>
                  </a:lnTo>
                  <a:lnTo>
                    <a:pt x="19059" y="21600"/>
                  </a:lnTo>
                  <a:lnTo>
                    <a:pt x="21600" y="21071"/>
                  </a:lnTo>
                  <a:lnTo>
                    <a:pt x="21600" y="5290"/>
                  </a:lnTo>
                  <a:lnTo>
                    <a:pt x="15604" y="5290"/>
                  </a:lnTo>
                  <a:lnTo>
                    <a:pt x="11212" y="4761"/>
                  </a:lnTo>
                  <a:lnTo>
                    <a:pt x="7066" y="3703"/>
                  </a:lnTo>
                  <a:lnTo>
                    <a:pt x="3344" y="2116"/>
                  </a:lnTo>
                  <a:lnTo>
                    <a:pt x="1605" y="1058"/>
                  </a:lnTo>
                  <a:lnTo>
                    <a:pt x="0" y="0"/>
                  </a:lnTo>
                  <a:close/>
                </a:path>
              </a:pathLst>
            </a:custGeom>
            <a:gradFill flip="none" rotWithShape="1">
              <a:gsLst>
                <a:gs pos="0">
                  <a:srgbClr val="2F2F26"/>
                </a:gs>
                <a:gs pos="100000">
                  <a:srgbClr val="55554D"/>
                </a:gs>
              </a:gsLst>
              <a:lin ang="189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14" name="Shape 14"/>
            <p:cNvSpPr/>
            <p:nvPr/>
          </p:nvSpPr>
          <p:spPr>
            <a:xfrm>
              <a:off x="3825875" y="3911600"/>
              <a:ext cx="1514475" cy="1428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899" y="0"/>
                  </a:moveTo>
                  <a:lnTo>
                    <a:pt x="3679" y="0"/>
                  </a:lnTo>
                  <a:lnTo>
                    <a:pt x="2862" y="1440"/>
                  </a:lnTo>
                  <a:lnTo>
                    <a:pt x="2180" y="1440"/>
                  </a:lnTo>
                  <a:lnTo>
                    <a:pt x="1226" y="2880"/>
                  </a:lnTo>
                  <a:lnTo>
                    <a:pt x="681" y="2880"/>
                  </a:lnTo>
                  <a:lnTo>
                    <a:pt x="273" y="4320"/>
                  </a:lnTo>
                  <a:lnTo>
                    <a:pt x="136" y="4320"/>
                  </a:lnTo>
                  <a:lnTo>
                    <a:pt x="0" y="5760"/>
                  </a:lnTo>
                  <a:lnTo>
                    <a:pt x="136" y="7200"/>
                  </a:lnTo>
                  <a:lnTo>
                    <a:pt x="545" y="8640"/>
                  </a:lnTo>
                  <a:lnTo>
                    <a:pt x="1226" y="10080"/>
                  </a:lnTo>
                  <a:lnTo>
                    <a:pt x="2317" y="12960"/>
                  </a:lnTo>
                  <a:lnTo>
                    <a:pt x="3816" y="14400"/>
                  </a:lnTo>
                  <a:lnTo>
                    <a:pt x="5701" y="15840"/>
                  </a:lnTo>
                  <a:lnTo>
                    <a:pt x="7745" y="18720"/>
                  </a:lnTo>
                  <a:lnTo>
                    <a:pt x="10198" y="20160"/>
                  </a:lnTo>
                  <a:lnTo>
                    <a:pt x="12901" y="20160"/>
                  </a:lnTo>
                  <a:lnTo>
                    <a:pt x="15763" y="21600"/>
                  </a:lnTo>
                  <a:lnTo>
                    <a:pt x="21600" y="21600"/>
                  </a:lnTo>
                  <a:lnTo>
                    <a:pt x="21600" y="1440"/>
                  </a:lnTo>
                  <a:lnTo>
                    <a:pt x="17534" y="1440"/>
                  </a:lnTo>
                  <a:lnTo>
                    <a:pt x="15899" y="0"/>
                  </a:lnTo>
                  <a:close/>
                </a:path>
              </a:pathLst>
            </a:custGeom>
            <a:gradFill flip="none" rotWithShape="1">
              <a:gsLst>
                <a:gs pos="0">
                  <a:srgbClr val="55554D"/>
                </a:gs>
                <a:gs pos="100000">
                  <a:srgbClr val="2F2F26"/>
                </a:gs>
              </a:gsLst>
              <a:lin ang="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15" name="Shape 15"/>
            <p:cNvSpPr/>
            <p:nvPr/>
          </p:nvSpPr>
          <p:spPr>
            <a:xfrm>
              <a:off x="1055687" y="657225"/>
              <a:ext cx="161926" cy="2460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1672"/>
                  </a:lnTo>
                  <a:lnTo>
                    <a:pt x="6353" y="10034"/>
                  </a:lnTo>
                  <a:lnTo>
                    <a:pt x="6353" y="21600"/>
                  </a:lnTo>
                  <a:lnTo>
                    <a:pt x="15247" y="21600"/>
                  </a:lnTo>
                  <a:lnTo>
                    <a:pt x="15247" y="9197"/>
                  </a:lnTo>
                  <a:lnTo>
                    <a:pt x="21600" y="0"/>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16" name="Shape 16"/>
            <p:cNvSpPr/>
            <p:nvPr/>
          </p:nvSpPr>
          <p:spPr>
            <a:xfrm>
              <a:off x="1055687" y="893762"/>
              <a:ext cx="142876" cy="1492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520" y="21600"/>
                  </a:moveTo>
                  <a:lnTo>
                    <a:pt x="17280" y="16200"/>
                  </a:lnTo>
                  <a:lnTo>
                    <a:pt x="21600" y="8100"/>
                  </a:lnTo>
                  <a:lnTo>
                    <a:pt x="20160" y="5400"/>
                  </a:lnTo>
                  <a:lnTo>
                    <a:pt x="15840" y="1350"/>
                  </a:lnTo>
                  <a:lnTo>
                    <a:pt x="10080" y="0"/>
                  </a:lnTo>
                  <a:lnTo>
                    <a:pt x="5760" y="0"/>
                  </a:lnTo>
                  <a:lnTo>
                    <a:pt x="2880" y="2700"/>
                  </a:lnTo>
                  <a:lnTo>
                    <a:pt x="0" y="8100"/>
                  </a:lnTo>
                  <a:lnTo>
                    <a:pt x="2880" y="14850"/>
                  </a:lnTo>
                  <a:lnTo>
                    <a:pt x="7200" y="18900"/>
                  </a:lnTo>
                  <a:lnTo>
                    <a:pt x="11520" y="21600"/>
                  </a:lnTo>
                  <a:close/>
                  <a:moveTo>
                    <a:pt x="11520" y="2700"/>
                  </a:moveTo>
                  <a:lnTo>
                    <a:pt x="15840" y="4050"/>
                  </a:lnTo>
                  <a:lnTo>
                    <a:pt x="17280" y="5400"/>
                  </a:lnTo>
                  <a:lnTo>
                    <a:pt x="17280" y="10800"/>
                  </a:lnTo>
                  <a:lnTo>
                    <a:pt x="12960" y="14850"/>
                  </a:lnTo>
                  <a:lnTo>
                    <a:pt x="11520" y="17550"/>
                  </a:lnTo>
                  <a:lnTo>
                    <a:pt x="7200" y="14850"/>
                  </a:lnTo>
                  <a:lnTo>
                    <a:pt x="4320" y="6750"/>
                  </a:lnTo>
                  <a:lnTo>
                    <a:pt x="7200" y="2700"/>
                  </a:lnTo>
                  <a:lnTo>
                    <a:pt x="11520" y="2700"/>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17" name="Shape 17"/>
            <p:cNvSpPr/>
            <p:nvPr/>
          </p:nvSpPr>
          <p:spPr>
            <a:xfrm>
              <a:off x="1055687" y="1017587"/>
              <a:ext cx="142876" cy="1714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0"/>
                  </a:moveTo>
                  <a:lnTo>
                    <a:pt x="2880" y="20400"/>
                  </a:lnTo>
                  <a:lnTo>
                    <a:pt x="5760" y="21600"/>
                  </a:lnTo>
                  <a:lnTo>
                    <a:pt x="12960" y="21600"/>
                  </a:lnTo>
                  <a:lnTo>
                    <a:pt x="18720" y="19200"/>
                  </a:lnTo>
                  <a:lnTo>
                    <a:pt x="21600" y="14400"/>
                  </a:lnTo>
                  <a:lnTo>
                    <a:pt x="20160" y="8400"/>
                  </a:lnTo>
                  <a:lnTo>
                    <a:pt x="11520" y="1200"/>
                  </a:lnTo>
                  <a:lnTo>
                    <a:pt x="11520" y="0"/>
                  </a:lnTo>
                  <a:lnTo>
                    <a:pt x="5760" y="4800"/>
                  </a:lnTo>
                  <a:lnTo>
                    <a:pt x="1440" y="9600"/>
                  </a:lnTo>
                  <a:lnTo>
                    <a:pt x="0" y="13200"/>
                  </a:lnTo>
                  <a:lnTo>
                    <a:pt x="0" y="18000"/>
                  </a:lnTo>
                  <a:close/>
                  <a:moveTo>
                    <a:pt x="2880" y="13200"/>
                  </a:moveTo>
                  <a:lnTo>
                    <a:pt x="4320" y="9600"/>
                  </a:lnTo>
                  <a:lnTo>
                    <a:pt x="11520" y="3600"/>
                  </a:lnTo>
                  <a:lnTo>
                    <a:pt x="15840" y="6000"/>
                  </a:lnTo>
                  <a:lnTo>
                    <a:pt x="17280" y="9600"/>
                  </a:lnTo>
                  <a:lnTo>
                    <a:pt x="18720" y="14400"/>
                  </a:lnTo>
                  <a:lnTo>
                    <a:pt x="18720" y="16800"/>
                  </a:lnTo>
                  <a:lnTo>
                    <a:pt x="15840" y="19200"/>
                  </a:lnTo>
                  <a:lnTo>
                    <a:pt x="10080" y="20400"/>
                  </a:lnTo>
                  <a:lnTo>
                    <a:pt x="4320" y="18000"/>
                  </a:lnTo>
                  <a:lnTo>
                    <a:pt x="2880" y="15600"/>
                  </a:lnTo>
                  <a:lnTo>
                    <a:pt x="2880" y="13200"/>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18" name="Shape 18"/>
            <p:cNvSpPr/>
            <p:nvPr/>
          </p:nvSpPr>
          <p:spPr>
            <a:xfrm>
              <a:off x="4883150" y="123825"/>
              <a:ext cx="161925" cy="2476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831"/>
                  </a:lnTo>
                  <a:lnTo>
                    <a:pt x="6353" y="9969"/>
                  </a:lnTo>
                  <a:lnTo>
                    <a:pt x="6353" y="21600"/>
                  </a:lnTo>
                  <a:lnTo>
                    <a:pt x="15247" y="21600"/>
                  </a:lnTo>
                  <a:lnTo>
                    <a:pt x="15247" y="9138"/>
                  </a:lnTo>
                  <a:lnTo>
                    <a:pt x="21600" y="0"/>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19" name="Shape 19"/>
            <p:cNvSpPr/>
            <p:nvPr/>
          </p:nvSpPr>
          <p:spPr>
            <a:xfrm>
              <a:off x="4892675" y="352425"/>
              <a:ext cx="133350" cy="1492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lnTo>
                    <a:pt x="16971" y="17550"/>
                  </a:lnTo>
                  <a:lnTo>
                    <a:pt x="21600" y="12150"/>
                  </a:lnTo>
                  <a:lnTo>
                    <a:pt x="21600" y="6750"/>
                  </a:lnTo>
                  <a:lnTo>
                    <a:pt x="16971" y="1350"/>
                  </a:lnTo>
                  <a:lnTo>
                    <a:pt x="10800" y="0"/>
                  </a:lnTo>
                  <a:lnTo>
                    <a:pt x="6171" y="1350"/>
                  </a:lnTo>
                  <a:lnTo>
                    <a:pt x="3086" y="4050"/>
                  </a:lnTo>
                  <a:lnTo>
                    <a:pt x="0" y="9450"/>
                  </a:lnTo>
                  <a:lnTo>
                    <a:pt x="3086" y="14850"/>
                  </a:lnTo>
                  <a:lnTo>
                    <a:pt x="10800" y="21600"/>
                  </a:lnTo>
                  <a:close/>
                  <a:moveTo>
                    <a:pt x="12343" y="2700"/>
                  </a:moveTo>
                  <a:lnTo>
                    <a:pt x="16971" y="4050"/>
                  </a:lnTo>
                  <a:lnTo>
                    <a:pt x="18514" y="6750"/>
                  </a:lnTo>
                  <a:lnTo>
                    <a:pt x="18514" y="9450"/>
                  </a:lnTo>
                  <a:lnTo>
                    <a:pt x="16971" y="12150"/>
                  </a:lnTo>
                  <a:lnTo>
                    <a:pt x="13886" y="16200"/>
                  </a:lnTo>
                  <a:lnTo>
                    <a:pt x="10800" y="18900"/>
                  </a:lnTo>
                  <a:lnTo>
                    <a:pt x="7714" y="16200"/>
                  </a:lnTo>
                  <a:lnTo>
                    <a:pt x="4629" y="12150"/>
                  </a:lnTo>
                  <a:lnTo>
                    <a:pt x="4629" y="6750"/>
                  </a:lnTo>
                  <a:lnTo>
                    <a:pt x="7714" y="4050"/>
                  </a:lnTo>
                  <a:lnTo>
                    <a:pt x="12343" y="2700"/>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20" name="Shape 20"/>
            <p:cNvSpPr/>
            <p:nvPr/>
          </p:nvSpPr>
          <p:spPr>
            <a:xfrm>
              <a:off x="4883150" y="485775"/>
              <a:ext cx="142875" cy="1714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40" y="18000"/>
                  </a:moveTo>
                  <a:lnTo>
                    <a:pt x="4320" y="20400"/>
                  </a:lnTo>
                  <a:lnTo>
                    <a:pt x="7200" y="21600"/>
                  </a:lnTo>
                  <a:lnTo>
                    <a:pt x="14400" y="21600"/>
                  </a:lnTo>
                  <a:lnTo>
                    <a:pt x="20160" y="19200"/>
                  </a:lnTo>
                  <a:lnTo>
                    <a:pt x="21600" y="16800"/>
                  </a:lnTo>
                  <a:lnTo>
                    <a:pt x="21600" y="13200"/>
                  </a:lnTo>
                  <a:lnTo>
                    <a:pt x="20160" y="7200"/>
                  </a:lnTo>
                  <a:lnTo>
                    <a:pt x="17280" y="3600"/>
                  </a:lnTo>
                  <a:lnTo>
                    <a:pt x="12960" y="0"/>
                  </a:lnTo>
                  <a:lnTo>
                    <a:pt x="11520" y="0"/>
                  </a:lnTo>
                  <a:lnTo>
                    <a:pt x="5760" y="4800"/>
                  </a:lnTo>
                  <a:lnTo>
                    <a:pt x="2880" y="9600"/>
                  </a:lnTo>
                  <a:lnTo>
                    <a:pt x="0" y="13200"/>
                  </a:lnTo>
                  <a:lnTo>
                    <a:pt x="1440" y="18000"/>
                  </a:lnTo>
                  <a:close/>
                  <a:moveTo>
                    <a:pt x="4320" y="13200"/>
                  </a:moveTo>
                  <a:lnTo>
                    <a:pt x="5760" y="9600"/>
                  </a:lnTo>
                  <a:lnTo>
                    <a:pt x="8640" y="6000"/>
                  </a:lnTo>
                  <a:lnTo>
                    <a:pt x="10080" y="3600"/>
                  </a:lnTo>
                  <a:lnTo>
                    <a:pt x="11520" y="2400"/>
                  </a:lnTo>
                  <a:lnTo>
                    <a:pt x="18720" y="8400"/>
                  </a:lnTo>
                  <a:lnTo>
                    <a:pt x="20160" y="13200"/>
                  </a:lnTo>
                  <a:lnTo>
                    <a:pt x="15840" y="18000"/>
                  </a:lnTo>
                  <a:lnTo>
                    <a:pt x="12960" y="19200"/>
                  </a:lnTo>
                  <a:lnTo>
                    <a:pt x="7200" y="19200"/>
                  </a:lnTo>
                  <a:lnTo>
                    <a:pt x="5760" y="16800"/>
                  </a:lnTo>
                  <a:lnTo>
                    <a:pt x="4320" y="15600"/>
                  </a:lnTo>
                  <a:lnTo>
                    <a:pt x="4320" y="13200"/>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21" name="Shape 21"/>
            <p:cNvSpPr/>
            <p:nvPr/>
          </p:nvSpPr>
          <p:spPr>
            <a:xfrm>
              <a:off x="4816475" y="3806825"/>
              <a:ext cx="107950" cy="1524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18" y="21600"/>
                  </a:moveTo>
                  <a:lnTo>
                    <a:pt x="17673" y="16200"/>
                  </a:lnTo>
                  <a:lnTo>
                    <a:pt x="21600" y="10800"/>
                  </a:lnTo>
                  <a:lnTo>
                    <a:pt x="21600" y="5400"/>
                  </a:lnTo>
                  <a:lnTo>
                    <a:pt x="17673" y="1350"/>
                  </a:lnTo>
                  <a:lnTo>
                    <a:pt x="9818" y="0"/>
                  </a:lnTo>
                  <a:lnTo>
                    <a:pt x="5891" y="0"/>
                  </a:lnTo>
                  <a:lnTo>
                    <a:pt x="1964" y="2700"/>
                  </a:lnTo>
                  <a:lnTo>
                    <a:pt x="0" y="8100"/>
                  </a:lnTo>
                  <a:lnTo>
                    <a:pt x="1964" y="13500"/>
                  </a:lnTo>
                  <a:lnTo>
                    <a:pt x="5891" y="18900"/>
                  </a:lnTo>
                  <a:lnTo>
                    <a:pt x="9818" y="21600"/>
                  </a:lnTo>
                  <a:close/>
                  <a:moveTo>
                    <a:pt x="9818" y="2700"/>
                  </a:moveTo>
                  <a:lnTo>
                    <a:pt x="15709" y="4050"/>
                  </a:lnTo>
                  <a:lnTo>
                    <a:pt x="17673" y="5400"/>
                  </a:lnTo>
                  <a:lnTo>
                    <a:pt x="17673" y="8100"/>
                  </a:lnTo>
                  <a:lnTo>
                    <a:pt x="15709" y="10800"/>
                  </a:lnTo>
                  <a:lnTo>
                    <a:pt x="11782" y="14850"/>
                  </a:lnTo>
                  <a:lnTo>
                    <a:pt x="9818" y="17550"/>
                  </a:lnTo>
                  <a:lnTo>
                    <a:pt x="5891" y="14850"/>
                  </a:lnTo>
                  <a:lnTo>
                    <a:pt x="1964" y="6750"/>
                  </a:lnTo>
                  <a:lnTo>
                    <a:pt x="5891" y="2700"/>
                  </a:lnTo>
                  <a:lnTo>
                    <a:pt x="9818" y="2700"/>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22" name="Shape 22"/>
            <p:cNvSpPr/>
            <p:nvPr/>
          </p:nvSpPr>
          <p:spPr>
            <a:xfrm>
              <a:off x="989012" y="0"/>
              <a:ext cx="4132263" cy="7048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458" y="0"/>
                  </a:moveTo>
                  <a:lnTo>
                    <a:pt x="21600" y="3503"/>
                  </a:lnTo>
                  <a:lnTo>
                    <a:pt x="50" y="21600"/>
                  </a:lnTo>
                  <a:lnTo>
                    <a:pt x="0" y="19265"/>
                  </a:lnTo>
                  <a:lnTo>
                    <a:pt x="10200" y="4670"/>
                  </a:lnTo>
                  <a:lnTo>
                    <a:pt x="11250" y="3795"/>
                  </a:lnTo>
                  <a:lnTo>
                    <a:pt x="21458" y="0"/>
                  </a:lnTo>
                  <a:close/>
                </a:path>
              </a:pathLst>
            </a:custGeom>
            <a:gradFill flip="none" rotWithShape="1">
              <a:gsLst>
                <a:gs pos="0">
                  <a:srgbClr val="55554D"/>
                </a:gs>
                <a:gs pos="100000">
                  <a:srgbClr val="2F2F26"/>
                </a:gs>
              </a:gsLst>
              <a:lin ang="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23" name="Shape 23"/>
            <p:cNvSpPr/>
            <p:nvPr/>
          </p:nvSpPr>
          <p:spPr>
            <a:xfrm>
              <a:off x="857250" y="4200525"/>
              <a:ext cx="133350" cy="1508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257" y="21600"/>
                  </a:moveTo>
                  <a:lnTo>
                    <a:pt x="15429" y="17507"/>
                  </a:lnTo>
                  <a:lnTo>
                    <a:pt x="20057" y="12051"/>
                  </a:lnTo>
                  <a:lnTo>
                    <a:pt x="21600" y="9549"/>
                  </a:lnTo>
                  <a:lnTo>
                    <a:pt x="21600" y="6821"/>
                  </a:lnTo>
                  <a:lnTo>
                    <a:pt x="18514" y="1364"/>
                  </a:lnTo>
                  <a:lnTo>
                    <a:pt x="10800" y="0"/>
                  </a:lnTo>
                  <a:lnTo>
                    <a:pt x="7714" y="0"/>
                  </a:lnTo>
                  <a:lnTo>
                    <a:pt x="3086" y="2728"/>
                  </a:lnTo>
                  <a:lnTo>
                    <a:pt x="0" y="5457"/>
                  </a:lnTo>
                  <a:lnTo>
                    <a:pt x="0" y="8185"/>
                  </a:lnTo>
                  <a:lnTo>
                    <a:pt x="1543" y="13415"/>
                  </a:lnTo>
                  <a:lnTo>
                    <a:pt x="6171" y="18872"/>
                  </a:lnTo>
                  <a:lnTo>
                    <a:pt x="9257" y="21600"/>
                  </a:lnTo>
                  <a:close/>
                  <a:moveTo>
                    <a:pt x="12343" y="2728"/>
                  </a:moveTo>
                  <a:lnTo>
                    <a:pt x="16971" y="4093"/>
                  </a:lnTo>
                  <a:lnTo>
                    <a:pt x="18514" y="6821"/>
                  </a:lnTo>
                  <a:lnTo>
                    <a:pt x="18514" y="9549"/>
                  </a:lnTo>
                  <a:lnTo>
                    <a:pt x="16971" y="12051"/>
                  </a:lnTo>
                  <a:lnTo>
                    <a:pt x="10800" y="17507"/>
                  </a:lnTo>
                  <a:lnTo>
                    <a:pt x="9257" y="17507"/>
                  </a:lnTo>
                  <a:lnTo>
                    <a:pt x="6171" y="14779"/>
                  </a:lnTo>
                  <a:lnTo>
                    <a:pt x="4629" y="10914"/>
                  </a:lnTo>
                  <a:lnTo>
                    <a:pt x="4629" y="6821"/>
                  </a:lnTo>
                  <a:lnTo>
                    <a:pt x="7714" y="2728"/>
                  </a:lnTo>
                  <a:lnTo>
                    <a:pt x="12343" y="2728"/>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24" name="Shape 24"/>
            <p:cNvSpPr/>
            <p:nvPr/>
          </p:nvSpPr>
          <p:spPr>
            <a:xfrm>
              <a:off x="2198687" y="4357687"/>
              <a:ext cx="142876" cy="1714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80" y="19200"/>
                  </a:moveTo>
                  <a:lnTo>
                    <a:pt x="5760" y="21600"/>
                  </a:lnTo>
                  <a:lnTo>
                    <a:pt x="10080" y="21600"/>
                  </a:lnTo>
                  <a:lnTo>
                    <a:pt x="15840" y="20400"/>
                  </a:lnTo>
                  <a:lnTo>
                    <a:pt x="20160" y="15600"/>
                  </a:lnTo>
                  <a:lnTo>
                    <a:pt x="21600" y="13200"/>
                  </a:lnTo>
                  <a:lnTo>
                    <a:pt x="20160" y="9600"/>
                  </a:lnTo>
                  <a:lnTo>
                    <a:pt x="15840" y="4800"/>
                  </a:lnTo>
                  <a:lnTo>
                    <a:pt x="11520" y="2400"/>
                  </a:lnTo>
                  <a:lnTo>
                    <a:pt x="8640" y="0"/>
                  </a:lnTo>
                  <a:lnTo>
                    <a:pt x="5760" y="0"/>
                  </a:lnTo>
                  <a:lnTo>
                    <a:pt x="2880" y="6000"/>
                  </a:lnTo>
                  <a:lnTo>
                    <a:pt x="0" y="10800"/>
                  </a:lnTo>
                  <a:lnTo>
                    <a:pt x="0" y="15600"/>
                  </a:lnTo>
                  <a:lnTo>
                    <a:pt x="2880" y="19200"/>
                  </a:lnTo>
                  <a:close/>
                  <a:moveTo>
                    <a:pt x="2880" y="14400"/>
                  </a:moveTo>
                  <a:lnTo>
                    <a:pt x="7200" y="3600"/>
                  </a:lnTo>
                  <a:lnTo>
                    <a:pt x="7200" y="2400"/>
                  </a:lnTo>
                  <a:lnTo>
                    <a:pt x="15840" y="7200"/>
                  </a:lnTo>
                  <a:lnTo>
                    <a:pt x="18720" y="10800"/>
                  </a:lnTo>
                  <a:lnTo>
                    <a:pt x="18720" y="14400"/>
                  </a:lnTo>
                  <a:lnTo>
                    <a:pt x="17280" y="16800"/>
                  </a:lnTo>
                  <a:lnTo>
                    <a:pt x="11520" y="19200"/>
                  </a:lnTo>
                  <a:lnTo>
                    <a:pt x="8640" y="19200"/>
                  </a:lnTo>
                  <a:lnTo>
                    <a:pt x="5760" y="18000"/>
                  </a:lnTo>
                  <a:lnTo>
                    <a:pt x="4320" y="16800"/>
                  </a:lnTo>
                  <a:lnTo>
                    <a:pt x="2880" y="14400"/>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25" name="Shape 25"/>
            <p:cNvSpPr/>
            <p:nvPr/>
          </p:nvSpPr>
          <p:spPr>
            <a:xfrm>
              <a:off x="9525" y="4357687"/>
              <a:ext cx="114300" cy="1428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21600" y="8640"/>
                  </a:lnTo>
                  <a:lnTo>
                    <a:pt x="18254" y="2880"/>
                  </a:lnTo>
                  <a:lnTo>
                    <a:pt x="10952" y="0"/>
                  </a:lnTo>
                  <a:lnTo>
                    <a:pt x="3651" y="2880"/>
                  </a:lnTo>
                  <a:lnTo>
                    <a:pt x="0" y="8640"/>
                  </a:lnTo>
                  <a:lnTo>
                    <a:pt x="1825" y="14400"/>
                  </a:lnTo>
                  <a:lnTo>
                    <a:pt x="9127" y="18720"/>
                  </a:lnTo>
                  <a:lnTo>
                    <a:pt x="16428" y="21600"/>
                  </a:lnTo>
                  <a:lnTo>
                    <a:pt x="21600" y="21600"/>
                  </a:lnTo>
                  <a:close/>
                  <a:moveTo>
                    <a:pt x="7301" y="4320"/>
                  </a:moveTo>
                  <a:lnTo>
                    <a:pt x="16428" y="4320"/>
                  </a:lnTo>
                  <a:lnTo>
                    <a:pt x="18254" y="10080"/>
                  </a:lnTo>
                  <a:lnTo>
                    <a:pt x="18254" y="18720"/>
                  </a:lnTo>
                  <a:lnTo>
                    <a:pt x="7301" y="15840"/>
                  </a:lnTo>
                  <a:lnTo>
                    <a:pt x="3651" y="11520"/>
                  </a:lnTo>
                  <a:lnTo>
                    <a:pt x="3651" y="7200"/>
                  </a:lnTo>
                  <a:lnTo>
                    <a:pt x="7301" y="4320"/>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26" name="Shape 26"/>
            <p:cNvSpPr/>
            <p:nvPr/>
          </p:nvSpPr>
          <p:spPr>
            <a:xfrm>
              <a:off x="79374" y="4303712"/>
              <a:ext cx="2190752" cy="619126"/>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rgbClr val="55554D"/>
                </a:gs>
                <a:gs pos="100000">
                  <a:srgbClr val="2F2F26"/>
                </a:gs>
              </a:gsLst>
              <a:lin ang="27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27" name="Shape 27"/>
            <p:cNvSpPr/>
            <p:nvPr/>
          </p:nvSpPr>
          <p:spPr>
            <a:xfrm>
              <a:off x="0" y="4297362"/>
              <a:ext cx="2384425" cy="4572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28" name="Shape 28"/>
            <p:cNvSpPr/>
            <p:nvPr/>
          </p:nvSpPr>
          <p:spPr>
            <a:xfrm>
              <a:off x="74612" y="4338637"/>
              <a:ext cx="2262188" cy="34925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rgbClr val="2F2F26"/>
                </a:gs>
                <a:gs pos="100000">
                  <a:srgbClr val="55554D"/>
                </a:gs>
              </a:gsLst>
              <a:lin ang="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29" name="Shape 29"/>
            <p:cNvSpPr/>
            <p:nvPr/>
          </p:nvSpPr>
          <p:spPr>
            <a:xfrm>
              <a:off x="2141537" y="4224337"/>
              <a:ext cx="142876" cy="1492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840" y="21600"/>
                  </a:moveTo>
                  <a:lnTo>
                    <a:pt x="18720" y="14850"/>
                  </a:lnTo>
                  <a:lnTo>
                    <a:pt x="21600" y="9450"/>
                  </a:lnTo>
                  <a:lnTo>
                    <a:pt x="18720" y="4050"/>
                  </a:lnTo>
                  <a:lnTo>
                    <a:pt x="14400" y="0"/>
                  </a:lnTo>
                  <a:lnTo>
                    <a:pt x="7200" y="1350"/>
                  </a:lnTo>
                  <a:lnTo>
                    <a:pt x="1440" y="6750"/>
                  </a:lnTo>
                  <a:lnTo>
                    <a:pt x="0" y="9450"/>
                  </a:lnTo>
                  <a:lnTo>
                    <a:pt x="1440" y="13500"/>
                  </a:lnTo>
                  <a:lnTo>
                    <a:pt x="5760" y="17550"/>
                  </a:lnTo>
                  <a:lnTo>
                    <a:pt x="11520" y="20250"/>
                  </a:lnTo>
                  <a:lnTo>
                    <a:pt x="15840" y="21600"/>
                  </a:lnTo>
                  <a:close/>
                  <a:moveTo>
                    <a:pt x="10080" y="4050"/>
                  </a:moveTo>
                  <a:lnTo>
                    <a:pt x="14400" y="4050"/>
                  </a:lnTo>
                  <a:lnTo>
                    <a:pt x="17280" y="5400"/>
                  </a:lnTo>
                  <a:lnTo>
                    <a:pt x="17280" y="10800"/>
                  </a:lnTo>
                  <a:lnTo>
                    <a:pt x="15840" y="16200"/>
                  </a:lnTo>
                  <a:lnTo>
                    <a:pt x="14400" y="17550"/>
                  </a:lnTo>
                  <a:lnTo>
                    <a:pt x="14400" y="18900"/>
                  </a:lnTo>
                  <a:lnTo>
                    <a:pt x="10080" y="16200"/>
                  </a:lnTo>
                  <a:lnTo>
                    <a:pt x="7200" y="14850"/>
                  </a:lnTo>
                  <a:lnTo>
                    <a:pt x="4320" y="9450"/>
                  </a:lnTo>
                  <a:lnTo>
                    <a:pt x="5760" y="6750"/>
                  </a:lnTo>
                  <a:lnTo>
                    <a:pt x="10080" y="4050"/>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30" name="Shape 30"/>
            <p:cNvSpPr/>
            <p:nvPr/>
          </p:nvSpPr>
          <p:spPr>
            <a:xfrm>
              <a:off x="4806950" y="3930650"/>
              <a:ext cx="114300" cy="1714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0"/>
                  </a:moveTo>
                  <a:lnTo>
                    <a:pt x="3600" y="20400"/>
                  </a:lnTo>
                  <a:lnTo>
                    <a:pt x="7200" y="21600"/>
                  </a:lnTo>
                  <a:lnTo>
                    <a:pt x="14400" y="21600"/>
                  </a:lnTo>
                  <a:lnTo>
                    <a:pt x="19800" y="19200"/>
                  </a:lnTo>
                  <a:lnTo>
                    <a:pt x="21600" y="13200"/>
                  </a:lnTo>
                  <a:lnTo>
                    <a:pt x="18000" y="3600"/>
                  </a:lnTo>
                  <a:lnTo>
                    <a:pt x="12600" y="0"/>
                  </a:lnTo>
                  <a:lnTo>
                    <a:pt x="10800" y="0"/>
                  </a:lnTo>
                  <a:lnTo>
                    <a:pt x="5400" y="4800"/>
                  </a:lnTo>
                  <a:lnTo>
                    <a:pt x="1800" y="9600"/>
                  </a:lnTo>
                  <a:lnTo>
                    <a:pt x="0" y="13200"/>
                  </a:lnTo>
                  <a:lnTo>
                    <a:pt x="0" y="18000"/>
                  </a:lnTo>
                  <a:close/>
                  <a:moveTo>
                    <a:pt x="3600" y="13200"/>
                  </a:moveTo>
                  <a:lnTo>
                    <a:pt x="5400" y="9600"/>
                  </a:lnTo>
                  <a:lnTo>
                    <a:pt x="9000" y="4800"/>
                  </a:lnTo>
                  <a:lnTo>
                    <a:pt x="10800" y="3600"/>
                  </a:lnTo>
                  <a:lnTo>
                    <a:pt x="16200" y="6000"/>
                  </a:lnTo>
                  <a:lnTo>
                    <a:pt x="18000" y="9600"/>
                  </a:lnTo>
                  <a:lnTo>
                    <a:pt x="19800" y="14400"/>
                  </a:lnTo>
                  <a:lnTo>
                    <a:pt x="19800" y="16800"/>
                  </a:lnTo>
                  <a:lnTo>
                    <a:pt x="16200" y="19200"/>
                  </a:lnTo>
                  <a:lnTo>
                    <a:pt x="9000" y="20400"/>
                  </a:lnTo>
                  <a:lnTo>
                    <a:pt x="7200" y="19200"/>
                  </a:lnTo>
                  <a:lnTo>
                    <a:pt x="3600" y="18000"/>
                  </a:lnTo>
                  <a:lnTo>
                    <a:pt x="3600" y="13200"/>
                  </a:lnTo>
                  <a:close/>
                </a:path>
              </a:pathLst>
            </a:cu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31" name="Shape 31"/>
            <p:cNvSpPr/>
            <p:nvPr/>
          </p:nvSpPr>
          <p:spPr>
            <a:xfrm>
              <a:off x="2927350" y="1025525"/>
              <a:ext cx="279400" cy="4030663"/>
            </a:xfrm>
            <a:prstGeom prst="rect">
              <a:avLst/>
            </a:prstGeom>
            <a:gradFill flip="none" rotWithShape="1">
              <a:gsLst>
                <a:gs pos="0">
                  <a:srgbClr val="55554D"/>
                </a:gs>
                <a:gs pos="100000">
                  <a:srgbClr val="2F2F26"/>
                </a:gs>
              </a:gsLst>
              <a:lin ang="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32" name="Shape 32"/>
            <p:cNvSpPr/>
            <p:nvPr/>
          </p:nvSpPr>
          <p:spPr>
            <a:xfrm>
              <a:off x="3006725" y="663575"/>
              <a:ext cx="120650" cy="377825"/>
            </a:xfrm>
            <a:prstGeom prst="rect">
              <a:avLst/>
            </a:pr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33" name="Shape 33"/>
            <p:cNvSpPr/>
            <p:nvPr/>
          </p:nvSpPr>
          <p:spPr>
            <a:xfrm>
              <a:off x="2898775" y="977900"/>
              <a:ext cx="325438" cy="77788"/>
            </a:xfrm>
            <a:prstGeom prst="roundRect">
              <a:avLst>
                <a:gd name="adj" fmla="val 16667"/>
              </a:avLst>
            </a:prstGeom>
            <a:gradFill flip="none" rotWithShape="1">
              <a:gsLst>
                <a:gs pos="0">
                  <a:srgbClr val="55554D"/>
                </a:gs>
                <a:gs pos="100000">
                  <a:srgbClr val="2F2F26"/>
                </a:gs>
              </a:gsLst>
              <a:lin ang="162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34" name="Shape 34"/>
            <p:cNvSpPr/>
            <p:nvPr/>
          </p:nvSpPr>
          <p:spPr>
            <a:xfrm>
              <a:off x="3035300" y="638175"/>
              <a:ext cx="400050" cy="25003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029" y="1151"/>
                  </a:lnTo>
                  <a:lnTo>
                    <a:pt x="1029" y="822"/>
                  </a:lnTo>
                  <a:lnTo>
                    <a:pt x="0" y="164"/>
                  </a:lnTo>
                  <a:lnTo>
                    <a:pt x="6171" y="0"/>
                  </a:lnTo>
                  <a:lnTo>
                    <a:pt x="6686" y="658"/>
                  </a:lnTo>
                  <a:lnTo>
                    <a:pt x="7543" y="905"/>
                  </a:lnTo>
                </a:path>
              </a:pathLst>
            </a:custGeom>
            <a:gradFill flip="none" rotWithShape="1">
              <a:gsLst>
                <a:gs pos="0">
                  <a:srgbClr val="55554D"/>
                </a:gs>
                <a:gs pos="100000">
                  <a:srgbClr val="2F2F26"/>
                </a:gs>
              </a:gsLst>
              <a:lin ang="270000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sp>
          <p:nvSpPr>
            <p:cNvPr id="35" name="Shape 35"/>
            <p:cNvSpPr/>
            <p:nvPr/>
          </p:nvSpPr>
          <p:spPr>
            <a:xfrm>
              <a:off x="2817812" y="466725"/>
              <a:ext cx="503238" cy="2190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005" y="0"/>
                  </a:moveTo>
                  <a:lnTo>
                    <a:pt x="15516" y="939"/>
                  </a:lnTo>
                  <a:lnTo>
                    <a:pt x="18797" y="5635"/>
                  </a:lnTo>
                  <a:lnTo>
                    <a:pt x="20780" y="12209"/>
                  </a:lnTo>
                  <a:lnTo>
                    <a:pt x="21600" y="21600"/>
                  </a:lnTo>
                  <a:lnTo>
                    <a:pt x="0" y="21600"/>
                  </a:lnTo>
                  <a:lnTo>
                    <a:pt x="752" y="12209"/>
                  </a:lnTo>
                  <a:lnTo>
                    <a:pt x="3213" y="5635"/>
                  </a:lnTo>
                  <a:lnTo>
                    <a:pt x="6494" y="939"/>
                  </a:lnTo>
                  <a:lnTo>
                    <a:pt x="11005" y="0"/>
                  </a:lnTo>
                  <a:close/>
                </a:path>
              </a:pathLst>
            </a:custGeom>
            <a:gradFill flip="none" rotWithShape="1">
              <a:gsLst>
                <a:gs pos="0">
                  <a:srgbClr val="55554D"/>
                </a:gs>
                <a:gs pos="100000">
                  <a:srgbClr val="2F2F26"/>
                </a:gs>
              </a:gsLst>
              <a:lin ang="0" scaled="0"/>
            </a:gradFill>
            <a:ln w="12700" cap="flat">
              <a:noFill/>
              <a:miter lim="400000"/>
            </a:ln>
            <a:effectLst/>
          </p:spPr>
          <p:txBody>
            <a:bodyPr wrap="square" lIns="0" tIns="0" rIns="0" bIns="0" numCol="1" anchor="t">
              <a:noAutofit/>
            </a:bodyPr>
            <a:lstStyle/>
            <a:p>
              <a:pPr lvl="0" defTabSz="455612">
                <a:defRPr sz="3600">
                  <a:solidFill>
                    <a:srgbClr val="FFFFFF"/>
                  </a:solidFill>
                  <a:effectLst>
                    <a:outerShdw sx="100000" sy="100000" kx="0" ky="0" algn="b" rotWithShape="0" blurRad="12700" dist="25400" dir="2700000">
                      <a:srgbClr val="000000"/>
                    </a:outerShdw>
                  </a:effectLst>
                </a:defRPr>
              </a:pPr>
            </a:p>
          </p:txBody>
        </p:sp>
      </p:grpSp>
      <p:sp>
        <p:nvSpPr>
          <p:cNvPr id="37" name="Shape 37"/>
          <p:cNvSpPr/>
          <p:nvPr>
            <p:ph type="sldNum" sz="quarter" idx="2"/>
          </p:nvPr>
        </p:nvSpPr>
        <p:spPr>
          <a:xfrm>
            <a:off x="6553200" y="6466570"/>
            <a:ext cx="2133600" cy="269193"/>
          </a:xfrm>
          <a:prstGeom prst="rect">
            <a:avLst/>
          </a:prstGeom>
          <a:ln w="12700">
            <a:miter lim="400000"/>
          </a:ln>
        </p:spPr>
        <p:txBody>
          <a:bodyPr lIns="45695" tIns="45695" rIns="45695" bIns="45695" anchor="b">
            <a:spAutoFit/>
          </a:bodyPr>
          <a:lstStyle>
            <a:lvl1pPr algn="r" defTabSz="411162">
              <a:defRPr sz="1200">
                <a:solidFill>
                  <a:srgbClr val="FFFFFF"/>
                </a:solidFill>
              </a:defRPr>
            </a:lvl1pPr>
          </a:lstStyle>
          <a:p>
            <a:pPr lvl="0"/>
            <a:fld id="{86CB4B4D-7CA3-9044-876B-883B54F8677D}" type="slidenum"/>
          </a:p>
        </p:txBody>
      </p:sp>
      <p:sp>
        <p:nvSpPr>
          <p:cNvPr id="38" name="Shape 38"/>
          <p:cNvSpPr/>
          <p:nvPr>
            <p:ph type="title"/>
          </p:nvPr>
        </p:nvSpPr>
        <p:spPr>
          <a:xfrm>
            <a:off x="457200" y="98425"/>
            <a:ext cx="8229600" cy="1501775"/>
          </a:xfrm>
          <a:prstGeom prst="rect">
            <a:avLst/>
          </a:prstGeom>
          <a:ln w="12700">
            <a:miter lim="400000"/>
          </a:ln>
          <a:extLst>
            <a:ext uri="{C572A759-6A51-4108-AA02-DFA0A04FC94B}">
              <ma14:wrappingTextBoxFlag xmlns:ma14="http://schemas.microsoft.com/office/mac/drawingml/2011/main" val="1"/>
            </a:ext>
          </a:extLst>
        </p:spPr>
        <p:txBody>
          <a:bodyPr lIns="45695" tIns="45695" rIns="45695" bIns="45695" anchor="ctr"/>
          <a:lstStyle/>
          <a:p>
            <a:pPr lvl="0">
              <a:defRPr sz="1800">
                <a:solidFill>
                  <a:srgbClr val="000000"/>
                </a:solidFill>
              </a:defRPr>
            </a:pPr>
            <a:r>
              <a:rPr sz="4400">
                <a:solidFill>
                  <a:srgbClr val="9FA795"/>
                </a:solidFill>
              </a:rPr>
              <a:t>Testo titolo</a:t>
            </a:r>
          </a:p>
        </p:txBody>
      </p:sp>
      <p:sp>
        <p:nvSpPr>
          <p:cNvPr id="39" name="Shape 39"/>
          <p:cNvSpPr/>
          <p:nvPr>
            <p:ph type="body" idx="1"/>
          </p:nvPr>
        </p:nvSpPr>
        <p:spPr>
          <a:xfrm>
            <a:off x="457200" y="1600200"/>
            <a:ext cx="8229600" cy="5257800"/>
          </a:xfrm>
          <a:prstGeom prst="rect">
            <a:avLst/>
          </a:prstGeom>
          <a:ln w="12700">
            <a:miter lim="400000"/>
          </a:ln>
          <a:extLst>
            <a:ext uri="{C572A759-6A51-4108-AA02-DFA0A04FC94B}">
              <ma14:wrappingTextBoxFlag xmlns:ma14="http://schemas.microsoft.com/office/mac/drawingml/2011/main" val="1"/>
            </a:ext>
          </a:extLst>
        </p:spPr>
        <p:txBody>
          <a:bodyPr lIns="45695" tIns="45695" rIns="45695" bIns="45695"/>
          <a:lstStyle/>
          <a:p>
            <a:pPr lvl="0">
              <a:defRPr sz="1800">
                <a:solidFill>
                  <a:srgbClr val="000000"/>
                </a:solidFill>
              </a:defRPr>
            </a:pPr>
            <a:r>
              <a:rPr sz="3200">
                <a:solidFill>
                  <a:srgbClr val="FFFFFF"/>
                </a:solidFill>
              </a:rPr>
              <a:t>Corpo livello uno</a:t>
            </a:r>
            <a:endParaRPr sz="3200">
              <a:solidFill>
                <a:srgbClr val="FFFFFF"/>
              </a:solidFill>
            </a:endParaRPr>
          </a:p>
          <a:p>
            <a:pPr lvl="1">
              <a:defRPr sz="1800">
                <a:solidFill>
                  <a:srgbClr val="000000"/>
                </a:solidFill>
              </a:defRPr>
            </a:pPr>
            <a:r>
              <a:rPr sz="3200">
                <a:solidFill>
                  <a:srgbClr val="FFFFFF"/>
                </a:solidFill>
              </a:rPr>
              <a:t>Corpo livello due</a:t>
            </a:r>
            <a:endParaRPr sz="3200">
              <a:solidFill>
                <a:srgbClr val="FFFFFF"/>
              </a:solidFill>
            </a:endParaRPr>
          </a:p>
          <a:p>
            <a:pPr lvl="2">
              <a:defRPr sz="1800">
                <a:solidFill>
                  <a:srgbClr val="000000"/>
                </a:solidFill>
              </a:defRPr>
            </a:pPr>
            <a:r>
              <a:rPr sz="3200">
                <a:solidFill>
                  <a:srgbClr val="FFFFFF"/>
                </a:solidFill>
              </a:rPr>
              <a:t>Corpo livello tre</a:t>
            </a:r>
            <a:endParaRPr sz="3200">
              <a:solidFill>
                <a:srgbClr val="FFFFFF"/>
              </a:solidFill>
            </a:endParaRPr>
          </a:p>
          <a:p>
            <a:pPr lvl="3">
              <a:defRPr sz="1800">
                <a:solidFill>
                  <a:srgbClr val="000000"/>
                </a:solidFill>
              </a:defRPr>
            </a:pPr>
            <a:r>
              <a:rPr sz="3200">
                <a:solidFill>
                  <a:srgbClr val="FFFFFF"/>
                </a:solidFill>
              </a:rPr>
              <a:t>Corpo livello quattro</a:t>
            </a:r>
            <a:endParaRPr sz="3200">
              <a:solidFill>
                <a:srgbClr val="FFFFFF"/>
              </a:solidFill>
            </a:endParaRPr>
          </a:p>
          <a:p>
            <a:pPr lvl="4">
              <a:defRPr sz="1800">
                <a:solidFill>
                  <a:srgbClr val="000000"/>
                </a:solidFill>
              </a:defRPr>
            </a:pPr>
            <a:r>
              <a:rPr sz="3200">
                <a:solidFill>
                  <a:srgbClr val="FFFFFF"/>
                </a:solidFill>
              </a:rPr>
              <a:t>Corpo livello cinque</a:t>
            </a:r>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Lst>
  <p:transition spd="med" advClick="1"/>
  <p:txStyles>
    <p:titleStyle>
      <a:lvl1pPr algn="ctr">
        <a:defRPr sz="4400">
          <a:solidFill>
            <a:srgbClr val="9FA795"/>
          </a:solidFill>
          <a:latin typeface="Arial"/>
          <a:ea typeface="Arial"/>
          <a:cs typeface="Arial"/>
          <a:sym typeface="Arial"/>
        </a:defRPr>
      </a:lvl1pPr>
      <a:lvl2pPr algn="ctr">
        <a:defRPr sz="4400">
          <a:solidFill>
            <a:srgbClr val="9FA795"/>
          </a:solidFill>
          <a:latin typeface="Arial"/>
          <a:ea typeface="Arial"/>
          <a:cs typeface="Arial"/>
          <a:sym typeface="Arial"/>
        </a:defRPr>
      </a:lvl2pPr>
      <a:lvl3pPr algn="ctr">
        <a:defRPr sz="4400">
          <a:solidFill>
            <a:srgbClr val="9FA795"/>
          </a:solidFill>
          <a:latin typeface="Arial"/>
          <a:ea typeface="Arial"/>
          <a:cs typeface="Arial"/>
          <a:sym typeface="Arial"/>
        </a:defRPr>
      </a:lvl3pPr>
      <a:lvl4pPr algn="ctr">
        <a:defRPr sz="4400">
          <a:solidFill>
            <a:srgbClr val="9FA795"/>
          </a:solidFill>
          <a:latin typeface="Arial"/>
          <a:ea typeface="Arial"/>
          <a:cs typeface="Arial"/>
          <a:sym typeface="Arial"/>
        </a:defRPr>
      </a:lvl4pPr>
      <a:lvl5pPr algn="ctr">
        <a:defRPr sz="4400">
          <a:solidFill>
            <a:srgbClr val="9FA795"/>
          </a:solidFill>
          <a:latin typeface="Arial"/>
          <a:ea typeface="Arial"/>
          <a:cs typeface="Arial"/>
          <a:sym typeface="Arial"/>
        </a:defRPr>
      </a:lvl5pPr>
      <a:lvl6pPr indent="457200" algn="ctr">
        <a:defRPr sz="4400">
          <a:solidFill>
            <a:srgbClr val="9FA795"/>
          </a:solidFill>
          <a:latin typeface="Arial"/>
          <a:ea typeface="Arial"/>
          <a:cs typeface="Arial"/>
          <a:sym typeface="Arial"/>
        </a:defRPr>
      </a:lvl6pPr>
      <a:lvl7pPr indent="914400" algn="ctr">
        <a:defRPr sz="4400">
          <a:solidFill>
            <a:srgbClr val="9FA795"/>
          </a:solidFill>
          <a:latin typeface="Arial"/>
          <a:ea typeface="Arial"/>
          <a:cs typeface="Arial"/>
          <a:sym typeface="Arial"/>
        </a:defRPr>
      </a:lvl7pPr>
      <a:lvl8pPr indent="1371600" algn="ctr">
        <a:defRPr sz="4400">
          <a:solidFill>
            <a:srgbClr val="9FA795"/>
          </a:solidFill>
          <a:latin typeface="Arial"/>
          <a:ea typeface="Arial"/>
          <a:cs typeface="Arial"/>
          <a:sym typeface="Arial"/>
        </a:defRPr>
      </a:lvl8pPr>
      <a:lvl9pPr indent="1828800" algn="ctr">
        <a:defRPr sz="4400">
          <a:solidFill>
            <a:srgbClr val="9FA795"/>
          </a:solidFill>
          <a:latin typeface="Arial"/>
          <a:ea typeface="Arial"/>
          <a:cs typeface="Arial"/>
          <a:sym typeface="Arial"/>
        </a:defRPr>
      </a:lvl9pPr>
    </p:titleStyle>
    <p:bodyStyle>
      <a:lvl1pPr marL="341312" indent="-341312">
        <a:spcBef>
          <a:spcPts val="700"/>
        </a:spcBef>
        <a:buClr>
          <a:srgbClr val="FFC000"/>
        </a:buClr>
        <a:buSzPct val="65000"/>
        <a:buFont typeface="Helvetica"/>
        <a:buChar char="■"/>
        <a:defRPr sz="3200">
          <a:solidFill>
            <a:srgbClr val="FFFFFF"/>
          </a:solidFill>
          <a:latin typeface="Tahoma"/>
          <a:ea typeface="Tahoma"/>
          <a:cs typeface="Tahoma"/>
          <a:sym typeface="Tahoma"/>
        </a:defRPr>
      </a:lvl1pPr>
      <a:lvl2pPr marL="781957" indent="-324757">
        <a:spcBef>
          <a:spcPts val="700"/>
        </a:spcBef>
        <a:buClr>
          <a:srgbClr val="FFC000"/>
        </a:buClr>
        <a:buSzPct val="65000"/>
        <a:buFont typeface="Helvetica"/>
        <a:buChar char="■"/>
        <a:defRPr sz="3200">
          <a:solidFill>
            <a:srgbClr val="FFFFFF"/>
          </a:solidFill>
          <a:latin typeface="Tahoma"/>
          <a:ea typeface="Tahoma"/>
          <a:cs typeface="Tahoma"/>
          <a:sym typeface="Tahoma"/>
        </a:defRPr>
      </a:lvl2pPr>
      <a:lvl3pPr marL="1217083" indent="-302683">
        <a:spcBef>
          <a:spcPts val="700"/>
        </a:spcBef>
        <a:buClr>
          <a:srgbClr val="FFC000"/>
        </a:buClr>
        <a:buSzPct val="65000"/>
        <a:buFont typeface="Helvetica"/>
        <a:buChar char="■"/>
        <a:defRPr sz="3200">
          <a:solidFill>
            <a:srgbClr val="FFFFFF"/>
          </a:solidFill>
          <a:latin typeface="Tahoma"/>
          <a:ea typeface="Tahoma"/>
          <a:cs typeface="Tahoma"/>
          <a:sym typeface="Tahoma"/>
        </a:defRPr>
      </a:lvl3pPr>
      <a:lvl4pPr marL="1734820" indent="-363220">
        <a:spcBef>
          <a:spcPts val="700"/>
        </a:spcBef>
        <a:buClr>
          <a:srgbClr val="FFC000"/>
        </a:buClr>
        <a:buSzPct val="65000"/>
        <a:buFont typeface="Helvetica"/>
        <a:buChar char="■"/>
        <a:defRPr sz="3200">
          <a:solidFill>
            <a:srgbClr val="FFFFFF"/>
          </a:solidFill>
          <a:latin typeface="Tahoma"/>
          <a:ea typeface="Tahoma"/>
          <a:cs typeface="Tahoma"/>
          <a:sym typeface="Tahoma"/>
        </a:defRPr>
      </a:lvl4pPr>
      <a:lvl5pPr marL="2232377" indent="-403577">
        <a:spcBef>
          <a:spcPts val="700"/>
        </a:spcBef>
        <a:buClr>
          <a:srgbClr val="FFC000"/>
        </a:buClr>
        <a:buSzPct val="65000"/>
        <a:buFont typeface="Helvetica"/>
        <a:buChar char="■"/>
        <a:defRPr sz="3200">
          <a:solidFill>
            <a:srgbClr val="FFFFFF"/>
          </a:solidFill>
          <a:latin typeface="Tahoma"/>
          <a:ea typeface="Tahoma"/>
          <a:cs typeface="Tahoma"/>
          <a:sym typeface="Tahoma"/>
        </a:defRPr>
      </a:lvl5pPr>
      <a:lvl6pPr marL="2689577" indent="-403577">
        <a:spcBef>
          <a:spcPts val="700"/>
        </a:spcBef>
        <a:buClr>
          <a:srgbClr val="FFC000"/>
        </a:buClr>
        <a:buSzPct val="65000"/>
        <a:buFont typeface="Helvetica"/>
        <a:buChar char="•"/>
        <a:defRPr sz="3200">
          <a:solidFill>
            <a:srgbClr val="FFFFFF"/>
          </a:solidFill>
          <a:latin typeface="Tahoma"/>
          <a:ea typeface="Tahoma"/>
          <a:cs typeface="Tahoma"/>
          <a:sym typeface="Tahoma"/>
        </a:defRPr>
      </a:lvl6pPr>
      <a:lvl7pPr marL="3146777" indent="-403577">
        <a:spcBef>
          <a:spcPts val="700"/>
        </a:spcBef>
        <a:buClr>
          <a:srgbClr val="FFC000"/>
        </a:buClr>
        <a:buSzPct val="65000"/>
        <a:buFont typeface="Helvetica"/>
        <a:buChar char="•"/>
        <a:defRPr sz="3200">
          <a:solidFill>
            <a:srgbClr val="FFFFFF"/>
          </a:solidFill>
          <a:latin typeface="Tahoma"/>
          <a:ea typeface="Tahoma"/>
          <a:cs typeface="Tahoma"/>
          <a:sym typeface="Tahoma"/>
        </a:defRPr>
      </a:lvl7pPr>
      <a:lvl8pPr marL="3603977" indent="-403577">
        <a:spcBef>
          <a:spcPts val="700"/>
        </a:spcBef>
        <a:buClr>
          <a:srgbClr val="FFC000"/>
        </a:buClr>
        <a:buSzPct val="65000"/>
        <a:buFont typeface="Helvetica"/>
        <a:buChar char="•"/>
        <a:defRPr sz="3200">
          <a:solidFill>
            <a:srgbClr val="FFFFFF"/>
          </a:solidFill>
          <a:latin typeface="Tahoma"/>
          <a:ea typeface="Tahoma"/>
          <a:cs typeface="Tahoma"/>
          <a:sym typeface="Tahoma"/>
        </a:defRPr>
      </a:lvl8pPr>
      <a:lvl9pPr marL="4061177" indent="-403577">
        <a:spcBef>
          <a:spcPts val="700"/>
        </a:spcBef>
        <a:buClr>
          <a:srgbClr val="FFC000"/>
        </a:buClr>
        <a:buSzPct val="65000"/>
        <a:buFont typeface="Helvetica"/>
        <a:buChar char="•"/>
        <a:defRPr sz="3200">
          <a:solidFill>
            <a:srgbClr val="FFFFFF"/>
          </a:solidFill>
          <a:latin typeface="Tahoma"/>
          <a:ea typeface="Tahoma"/>
          <a:cs typeface="Tahoma"/>
          <a:sym typeface="Tahoma"/>
        </a:defRPr>
      </a:lvl9pPr>
    </p:bodyStyle>
    <p:otherStyle>
      <a:lvl1pPr algn="r" defTabSz="411162">
        <a:defRPr sz="1200">
          <a:solidFill>
            <a:schemeClr val="tx1"/>
          </a:solidFill>
          <a:latin typeface="+mn-lt"/>
          <a:ea typeface="+mn-ea"/>
          <a:cs typeface="+mn-cs"/>
          <a:sym typeface="Tahoma"/>
        </a:defRPr>
      </a:lvl1pPr>
      <a:lvl2pPr indent="457200" algn="r" defTabSz="411162">
        <a:defRPr sz="1200">
          <a:solidFill>
            <a:schemeClr val="tx1"/>
          </a:solidFill>
          <a:latin typeface="+mn-lt"/>
          <a:ea typeface="+mn-ea"/>
          <a:cs typeface="+mn-cs"/>
          <a:sym typeface="Tahoma"/>
        </a:defRPr>
      </a:lvl2pPr>
      <a:lvl3pPr indent="914400" algn="r" defTabSz="411162">
        <a:defRPr sz="1200">
          <a:solidFill>
            <a:schemeClr val="tx1"/>
          </a:solidFill>
          <a:latin typeface="+mn-lt"/>
          <a:ea typeface="+mn-ea"/>
          <a:cs typeface="+mn-cs"/>
          <a:sym typeface="Tahoma"/>
        </a:defRPr>
      </a:lvl3pPr>
      <a:lvl4pPr indent="1371600" algn="r" defTabSz="411162">
        <a:defRPr sz="1200">
          <a:solidFill>
            <a:schemeClr val="tx1"/>
          </a:solidFill>
          <a:latin typeface="+mn-lt"/>
          <a:ea typeface="+mn-ea"/>
          <a:cs typeface="+mn-cs"/>
          <a:sym typeface="Tahoma"/>
        </a:defRPr>
      </a:lvl4pPr>
      <a:lvl5pPr indent="1828800" algn="r" defTabSz="411162">
        <a:defRPr sz="1200">
          <a:solidFill>
            <a:schemeClr val="tx1"/>
          </a:solidFill>
          <a:latin typeface="+mn-lt"/>
          <a:ea typeface="+mn-ea"/>
          <a:cs typeface="+mn-cs"/>
          <a:sym typeface="Tahoma"/>
        </a:defRPr>
      </a:lvl5pPr>
      <a:lvl6pPr algn="r" defTabSz="411162">
        <a:defRPr sz="1200">
          <a:solidFill>
            <a:schemeClr val="tx1"/>
          </a:solidFill>
          <a:latin typeface="+mn-lt"/>
          <a:ea typeface="+mn-ea"/>
          <a:cs typeface="+mn-cs"/>
          <a:sym typeface="Tahoma"/>
        </a:defRPr>
      </a:lvl6pPr>
      <a:lvl7pPr algn="r" defTabSz="411162">
        <a:defRPr sz="1200">
          <a:solidFill>
            <a:schemeClr val="tx1"/>
          </a:solidFill>
          <a:latin typeface="+mn-lt"/>
          <a:ea typeface="+mn-ea"/>
          <a:cs typeface="+mn-cs"/>
          <a:sym typeface="Tahoma"/>
        </a:defRPr>
      </a:lvl7pPr>
      <a:lvl8pPr algn="r" defTabSz="411162">
        <a:defRPr sz="1200">
          <a:solidFill>
            <a:schemeClr val="tx1"/>
          </a:solidFill>
          <a:latin typeface="+mn-lt"/>
          <a:ea typeface="+mn-ea"/>
          <a:cs typeface="+mn-cs"/>
          <a:sym typeface="Tahoma"/>
        </a:defRPr>
      </a:lvl8pPr>
      <a:lvl9pPr algn="r" defTabSz="411162">
        <a:defRPr sz="1200">
          <a:solidFill>
            <a:schemeClr val="tx1"/>
          </a:solidFill>
          <a:latin typeface="+mn-lt"/>
          <a:ea typeface="+mn-ea"/>
          <a:cs typeface="+mn-cs"/>
          <a:sym typeface="Tahoma"/>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M.se" TargetMode="External"/><Relationship Id="rId3" Type="http://schemas.openxmlformats.org/officeDocument/2006/relationships/image" Target="../media/image2.jpe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 Id="rId3" Type="http://schemas.openxmlformats.org/officeDocument/2006/relationships/image" Target="../media/image4.pn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7" name="Shape 57"/>
          <p:cNvSpPr/>
          <p:nvPr>
            <p:ph type="title" idx="4294967295"/>
          </p:nvPr>
        </p:nvSpPr>
        <p:spPr>
          <a:xfrm>
            <a:off x="137331" y="130160"/>
            <a:ext cx="8026401" cy="2989263"/>
          </a:xfrm>
          <a:prstGeom prst="rect">
            <a:avLst/>
          </a:prstGeom>
          <a:solidFill>
            <a:srgbClr val="C3E5A8"/>
          </a:solidFill>
          <a:ln w="9525">
            <a:solidFill>
              <a:srgbClr val="FFFFFF"/>
            </a:solidFill>
            <a:round/>
          </a:ln>
          <a:effectLst>
            <a:outerShdw sx="100000" sy="100000" kx="0" ky="0" algn="b" rotWithShape="0" blurRad="38100" dist="23000" dir="5400000">
              <a:srgbClr val="000000">
                <a:alpha val="35000"/>
              </a:srgbClr>
            </a:outerShdw>
          </a:effectLst>
        </p:spPr>
        <p:txBody>
          <a:bodyPr lIns="0" tIns="0" rIns="0" bIns="0" anchor="t">
            <a:normAutofit fontScale="100000" lnSpcReduction="0"/>
          </a:bodyPr>
          <a:lstStyle/>
          <a:p>
            <a:pPr lvl="0" algn="l" defTabSz="457200">
              <a:defRPr sz="1800">
                <a:solidFill>
                  <a:srgbClr val="000000"/>
                </a:solidFill>
              </a:defRPr>
            </a:pPr>
            <a:r>
              <a:rPr sz="4900">
                <a:solidFill>
                  <a:srgbClr val="F8A500"/>
                </a:solidFill>
                <a:effectLst>
                  <a:outerShdw sx="100000" sy="100000" kx="0" ky="0" algn="b" rotWithShape="0" blurRad="12700" dist="25400" dir="2700000">
                    <a:srgbClr val="000000"/>
                  </a:outerShdw>
                </a:effectLst>
                <a:latin typeface="Tahoma"/>
                <a:ea typeface="Tahoma"/>
                <a:cs typeface="Tahoma"/>
                <a:sym typeface="Tahoma"/>
              </a:rPr>
              <a:t>Dai “manicomi criminali” alle REMS</a:t>
            </a:r>
            <a:endParaRPr sz="4900">
              <a:solidFill>
                <a:srgbClr val="F8A500"/>
              </a:solidFill>
              <a:effectLst>
                <a:outerShdw sx="100000" sy="100000" kx="0" ky="0" algn="b" rotWithShape="0" blurRad="12700" dist="25400" dir="2700000">
                  <a:srgbClr val="000000"/>
                </a:outerShdw>
              </a:effectLst>
              <a:latin typeface="Tahoma"/>
              <a:ea typeface="Tahoma"/>
              <a:cs typeface="Tahoma"/>
              <a:sym typeface="Tahoma"/>
            </a:endParaRPr>
          </a:p>
          <a:p>
            <a:pPr lvl="0" algn="l" defTabSz="457200">
              <a:defRPr sz="1800">
                <a:solidFill>
                  <a:srgbClr val="000000"/>
                </a:solidFill>
              </a:defRPr>
            </a:pPr>
            <a:r>
              <a:rPr sz="4000">
                <a:solidFill>
                  <a:srgbClr val="406823"/>
                </a:solidFill>
                <a:effectLst>
                  <a:outerShdw sx="100000" sy="100000" kx="0" ky="0" algn="b" rotWithShape="0" blurRad="12700" dist="25400" dir="2700000">
                    <a:srgbClr val="000000"/>
                  </a:outerShdw>
                </a:effectLst>
                <a:latin typeface="Tahoma"/>
                <a:ea typeface="Tahoma"/>
                <a:cs typeface="Tahoma"/>
                <a:sym typeface="Tahoma"/>
              </a:rPr>
              <a:t>Seminario 15 aprile</a:t>
            </a:r>
            <a:endParaRPr sz="4000">
              <a:solidFill>
                <a:srgbClr val="406823"/>
              </a:solidFill>
              <a:effectLst>
                <a:outerShdw sx="100000" sy="100000" kx="0" ky="0" algn="b" rotWithShape="0" blurRad="12700" dist="25400" dir="2700000">
                  <a:srgbClr val="000000"/>
                </a:outerShdw>
              </a:effectLst>
              <a:latin typeface="Tahoma"/>
              <a:ea typeface="Tahoma"/>
              <a:cs typeface="Tahoma"/>
              <a:sym typeface="Tahoma"/>
            </a:endParaRPr>
          </a:p>
          <a:p>
            <a:pPr lvl="0" algn="l" defTabSz="457200">
              <a:defRPr sz="1800">
                <a:solidFill>
                  <a:srgbClr val="000000"/>
                </a:solidFill>
              </a:defRPr>
            </a:pPr>
            <a:r>
              <a:rPr sz="4000">
                <a:solidFill>
                  <a:srgbClr val="406823"/>
                </a:solidFill>
                <a:effectLst>
                  <a:outerShdw sx="100000" sy="100000" kx="0" ky="0" algn="b" rotWithShape="0" blurRad="12700" dist="25400" dir="2700000">
                    <a:srgbClr val="000000"/>
                  </a:outerShdw>
                </a:effectLst>
                <a:latin typeface="Tahoma"/>
                <a:ea typeface="Tahoma"/>
                <a:cs typeface="Tahoma"/>
                <a:sym typeface="Tahoma"/>
              </a:rPr>
              <a:t>Garbagnate </a:t>
            </a:r>
            <a:r>
              <a:rPr sz="4000" u="sng">
                <a:solidFill>
                  <a:srgbClr val="FFC000"/>
                </a:solidFill>
                <a:uFill>
                  <a:solidFill>
                    <a:srgbClr val="FFC000"/>
                  </a:solidFill>
                </a:uFill>
                <a:latin typeface="Tahoma"/>
                <a:ea typeface="Tahoma"/>
                <a:cs typeface="Tahoma"/>
                <a:sym typeface="Tahoma"/>
                <a:hlinkClick r:id="rId2" invalidUrl="" action="" tgtFrame="" tooltip="" history="1" highlightClick="0" endSnd="0"/>
              </a:rPr>
              <a:t>M.se</a:t>
            </a:r>
          </a:p>
        </p:txBody>
      </p:sp>
      <p:pic>
        <p:nvPicPr>
          <p:cNvPr id="58" name="89F94BE5-1E9C-47A7-B756-8F1D3B03D008-L0-001.jpeg"/>
          <p:cNvPicPr/>
          <p:nvPr/>
        </p:nvPicPr>
        <p:blipFill>
          <a:blip r:embed="rId3">
            <a:extLst/>
          </a:blip>
          <a:srcRect l="0" t="0" r="6502" b="7910"/>
          <a:stretch>
            <a:fillRect/>
          </a:stretch>
        </p:blipFill>
        <p:spPr>
          <a:xfrm>
            <a:off x="3185884" y="2919964"/>
            <a:ext cx="5791060" cy="3967119"/>
          </a:xfrm>
          <a:prstGeom prst="rect">
            <a:avLst/>
          </a:prstGeom>
          <a:ln w="12700">
            <a:miter lim="400000"/>
          </a:ln>
        </p:spPr>
      </p:pic>
    </p:spTree>
  </p:cSld>
  <p:clrMapOvr>
    <a:masterClrMapping/>
  </p:clrMapOvr>
  <p:transitio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9" name="Shape 79"/>
          <p:cNvSpPr/>
          <p:nvPr/>
        </p:nvSpPr>
        <p:spPr>
          <a:xfrm>
            <a:off x="685800" y="1787525"/>
            <a:ext cx="2209800" cy="659765"/>
          </a:xfrm>
          <a:prstGeom prst="rect">
            <a:avLst/>
          </a:prstGeom>
          <a:solidFill>
            <a:srgbClr val="FFFF99"/>
          </a:solidFill>
          <a:ln>
            <a:solidFill>
              <a:srgbClr val="F00000"/>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spcBef>
                <a:spcPts val="1000"/>
              </a:spcBef>
              <a:defRPr b="1" sz="1800">
                <a:solidFill>
                  <a:srgbClr val="F00000"/>
                </a:solidFill>
                <a:effectLst>
                  <a:outerShdw sx="100000" sy="100000" kx="0" ky="0" algn="b" rotWithShape="0" blurRad="12700" dist="25400" dir="2700000">
                    <a:srgbClr val="000000"/>
                  </a:outerShdw>
                </a:effectLst>
              </a:defRPr>
            </a:lvl1pPr>
          </a:lstStyle>
          <a:p>
            <a:pPr lvl="0">
              <a:defRPr b="0">
                <a:solidFill>
                  <a:srgbClr val="000000"/>
                </a:solidFill>
                <a:effectLst/>
              </a:defRPr>
            </a:pPr>
            <a:r>
              <a:rPr b="1">
                <a:solidFill>
                  <a:srgbClr val="F00000"/>
                </a:solidFill>
                <a:effectLst>
                  <a:outerShdw sx="100000" sy="100000" kx="0" ky="0" algn="b" rotWithShape="0" blurRad="12700" dist="25400" dir="2700000">
                    <a:srgbClr val="000000"/>
                  </a:outerShdw>
                </a:effectLst>
              </a:rPr>
              <a:t>Castiglione delle Stiviere</a:t>
            </a:r>
          </a:p>
        </p:txBody>
      </p:sp>
      <p:sp>
        <p:nvSpPr>
          <p:cNvPr id="80" name="Shape 80"/>
          <p:cNvSpPr/>
          <p:nvPr/>
        </p:nvSpPr>
        <p:spPr>
          <a:xfrm>
            <a:off x="2971800" y="1438275"/>
            <a:ext cx="1828800" cy="559435"/>
          </a:xfrm>
          <a:prstGeom prst="rect">
            <a:avLst/>
          </a:prstGeom>
          <a:solidFill>
            <a:srgbClr val="FFFF99"/>
          </a:solidFill>
          <a:ln>
            <a:solidFill>
              <a:srgbClr val="F00000"/>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lnSpc>
                <a:spcPct val="90000"/>
              </a:lnSpc>
              <a:spcBef>
                <a:spcPts val="900"/>
              </a:spcBef>
              <a:defRPr b="1" sz="1600">
                <a:solidFill>
                  <a:srgbClr val="F00000"/>
                </a:solidFill>
              </a:defRPr>
            </a:lvl1pPr>
          </a:lstStyle>
          <a:p>
            <a:pPr lvl="0">
              <a:defRPr b="0" sz="1800">
                <a:solidFill>
                  <a:srgbClr val="000000"/>
                </a:solidFill>
              </a:defRPr>
            </a:pPr>
            <a:r>
              <a:rPr b="1" sz="1600">
                <a:solidFill>
                  <a:srgbClr val="F00000"/>
                </a:solidFill>
              </a:rPr>
              <a:t>Utenza femminile</a:t>
            </a:r>
          </a:p>
        </p:txBody>
      </p:sp>
      <p:sp>
        <p:nvSpPr>
          <p:cNvPr id="81" name="Shape 81"/>
          <p:cNvSpPr/>
          <p:nvPr/>
        </p:nvSpPr>
        <p:spPr>
          <a:xfrm>
            <a:off x="4876800" y="1219200"/>
            <a:ext cx="3657600" cy="980440"/>
          </a:xfrm>
          <a:prstGeom prst="rect">
            <a:avLst/>
          </a:prstGeom>
          <a:solidFill>
            <a:srgbClr val="BACC82"/>
          </a:solidFill>
          <a:ln w="12700">
            <a:miter lim="400000"/>
          </a:ln>
          <a:extLst>
            <a:ext uri="{C572A759-6A51-4108-AA02-DFA0A04FC94B}">
              <ma14:wrappingTextBoxFlag xmlns:ma14="http://schemas.microsoft.com/office/mac/drawingml/2011/main" val="1"/>
            </a:ext>
          </a:extLst>
        </p:spPr>
        <p:txBody>
          <a:bodyPr lIns="0" tIns="0" rIns="0" bIns="0">
            <a:spAutoFit/>
          </a:bodyPr>
          <a:lstStyle>
            <a:lvl1pPr algn="just" defTabSz="411162">
              <a:spcBef>
                <a:spcPts val="700"/>
              </a:spcBef>
              <a:defRPr b="1" sz="1200">
                <a:effectLst>
                  <a:outerShdw sx="100000" sy="100000" kx="0" ky="0" algn="b" rotWithShape="0" blurRad="12700" dist="25400" dir="2700000">
                    <a:srgbClr val="FFFFFF"/>
                  </a:outerShdw>
                </a:effectLst>
              </a:defRPr>
            </a:lvl1pPr>
          </a:lstStyle>
          <a:p>
            <a:pPr lvl="0">
              <a:defRPr b="0" sz="1800">
                <a:effectLst/>
              </a:defRPr>
            </a:pPr>
            <a:r>
              <a:rPr b="1" sz="1200">
                <a:effectLst>
                  <a:outerShdw sx="100000" sy="100000" kx="0" ky="0" algn="b" rotWithShape="0" blurRad="12700" dist="25400" dir="2700000">
                    <a:srgbClr val="FFFFFF"/>
                  </a:outerShdw>
                </a:effectLst>
              </a:rPr>
              <a:t>Piemonte, Valle d’Aosta, Lombardia; Provincia Autonoma di Trento e Bolzano,Veneto,Friuli Venezia Giulia;Liguria; Emilia-Romagna,Toscana; Umbria; Marche, Sardegna.</a:t>
            </a:r>
          </a:p>
        </p:txBody>
      </p:sp>
      <p:sp>
        <p:nvSpPr>
          <p:cNvPr id="82" name="Shape 82"/>
          <p:cNvSpPr/>
          <p:nvPr/>
        </p:nvSpPr>
        <p:spPr>
          <a:xfrm>
            <a:off x="2971800" y="2068512"/>
            <a:ext cx="1828800" cy="342266"/>
          </a:xfrm>
          <a:prstGeom prst="rect">
            <a:avLst/>
          </a:prstGeom>
          <a:solidFill/>
          <a:ln>
            <a:solidFill>
              <a:srgbClr val="BACC82"/>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lnSpc>
                <a:spcPct val="110000"/>
              </a:lnSpc>
              <a:spcBef>
                <a:spcPts val="900"/>
              </a:spcBef>
              <a:defRPr b="1" sz="1600">
                <a:solidFill>
                  <a:srgbClr val="BACC82"/>
                </a:solidFill>
              </a:defRPr>
            </a:lvl1pPr>
          </a:lstStyle>
          <a:p>
            <a:pPr lvl="0">
              <a:defRPr b="0" sz="1800">
                <a:solidFill>
                  <a:srgbClr val="000000"/>
                </a:solidFill>
              </a:defRPr>
            </a:pPr>
            <a:r>
              <a:rPr b="1" sz="1600">
                <a:solidFill>
                  <a:srgbClr val="BACC82"/>
                </a:solidFill>
              </a:rPr>
              <a:t>Utenza maschile</a:t>
            </a:r>
          </a:p>
        </p:txBody>
      </p:sp>
      <p:sp>
        <p:nvSpPr>
          <p:cNvPr id="83" name="Shape 83"/>
          <p:cNvSpPr/>
          <p:nvPr/>
        </p:nvSpPr>
        <p:spPr>
          <a:xfrm>
            <a:off x="4876800" y="2090737"/>
            <a:ext cx="3657600" cy="307341"/>
          </a:xfrm>
          <a:prstGeom prst="rect">
            <a:avLst/>
          </a:prstGeom>
          <a:solidFill>
            <a:srgbClr val="BACC82"/>
          </a:solidFill>
          <a:ln w="12700">
            <a:miter lim="400000"/>
          </a:ln>
          <a:extLst>
            <a:ext uri="{C572A759-6A51-4108-AA02-DFA0A04FC94B}">
              <ma14:wrappingTextBoxFlag xmlns:ma14="http://schemas.microsoft.com/office/mac/drawingml/2011/main" val="1"/>
            </a:ext>
          </a:extLst>
        </p:spPr>
        <p:txBody>
          <a:bodyPr lIns="0" tIns="0" rIns="0" bIns="0">
            <a:spAutoFit/>
          </a:bodyPr>
          <a:lstStyle>
            <a:lvl1pPr algn="ctr" defTabSz="411162">
              <a:lnSpc>
                <a:spcPct val="130000"/>
              </a:lnSpc>
              <a:spcBef>
                <a:spcPts val="800"/>
              </a:spcBef>
              <a:defRPr b="1" sz="1400">
                <a:effectLst>
                  <a:outerShdw sx="100000" sy="100000" kx="0" ky="0" algn="b" rotWithShape="0" blurRad="12700" dist="25400" dir="2700000">
                    <a:srgbClr val="FFFFFF"/>
                  </a:outerShdw>
                </a:effectLst>
              </a:defRPr>
            </a:lvl1pPr>
          </a:lstStyle>
          <a:p>
            <a:pPr lvl="0">
              <a:defRPr b="0" sz="1800">
                <a:effectLst/>
              </a:defRPr>
            </a:pPr>
            <a:r>
              <a:rPr b="1" sz="1400">
                <a:effectLst>
                  <a:outerShdw sx="100000" sy="100000" kx="0" ky="0" algn="b" rotWithShape="0" blurRad="12700" dist="25400" dir="2700000">
                    <a:srgbClr val="FFFFFF"/>
                  </a:outerShdw>
                </a:effectLst>
              </a:rPr>
              <a:t>Lombardia, Piemonte, Valle D’Aosta </a:t>
            </a:r>
          </a:p>
        </p:txBody>
      </p:sp>
      <p:sp>
        <p:nvSpPr>
          <p:cNvPr id="84" name="Shape 84"/>
          <p:cNvSpPr/>
          <p:nvPr/>
        </p:nvSpPr>
        <p:spPr>
          <a:xfrm>
            <a:off x="685800" y="2686050"/>
            <a:ext cx="2209800" cy="380365"/>
          </a:xfrm>
          <a:prstGeom prst="rect">
            <a:avLst/>
          </a:prstGeom>
          <a:solidFill>
            <a:srgbClr val="E3FFFF"/>
          </a:solidFill>
          <a:ln>
            <a:solidFill>
              <a:srgbClr val="BACC82"/>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spcBef>
                <a:spcPts val="1000"/>
              </a:spcBef>
              <a:defRPr b="1" sz="1800">
                <a:solidFill>
                  <a:srgbClr val="BACC82"/>
                </a:solidFill>
              </a:defRPr>
            </a:lvl1pPr>
          </a:lstStyle>
          <a:p>
            <a:pPr lvl="0">
              <a:defRPr b="0">
                <a:solidFill>
                  <a:srgbClr val="000000"/>
                </a:solidFill>
              </a:defRPr>
            </a:pPr>
            <a:r>
              <a:rPr b="1">
                <a:solidFill>
                  <a:srgbClr val="BACC82"/>
                </a:solidFill>
              </a:rPr>
              <a:t>Reggio Eminia</a:t>
            </a:r>
          </a:p>
        </p:txBody>
      </p:sp>
      <p:sp>
        <p:nvSpPr>
          <p:cNvPr id="85" name="Shape 85"/>
          <p:cNvSpPr/>
          <p:nvPr/>
        </p:nvSpPr>
        <p:spPr>
          <a:xfrm>
            <a:off x="2971800" y="2667000"/>
            <a:ext cx="1828800" cy="342265"/>
          </a:xfrm>
          <a:prstGeom prst="rect">
            <a:avLst/>
          </a:prstGeom>
          <a:solidFill>
            <a:srgbClr val="E3FFFF"/>
          </a:solidFill>
          <a:ln>
            <a:solidFill>
              <a:srgbClr val="BACC82"/>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lnSpc>
                <a:spcPct val="110000"/>
              </a:lnSpc>
              <a:spcBef>
                <a:spcPts val="900"/>
              </a:spcBef>
              <a:defRPr b="1" sz="1600">
                <a:solidFill>
                  <a:srgbClr val="BACC82"/>
                </a:solidFill>
              </a:defRPr>
            </a:lvl1pPr>
          </a:lstStyle>
          <a:p>
            <a:pPr lvl="0">
              <a:defRPr b="0" sz="1800">
                <a:solidFill>
                  <a:srgbClr val="000000"/>
                </a:solidFill>
              </a:defRPr>
            </a:pPr>
            <a:r>
              <a:rPr b="1" sz="1600">
                <a:solidFill>
                  <a:srgbClr val="BACC82"/>
                </a:solidFill>
              </a:rPr>
              <a:t>Utenza maschile</a:t>
            </a:r>
          </a:p>
        </p:txBody>
      </p:sp>
      <p:sp>
        <p:nvSpPr>
          <p:cNvPr id="86" name="Shape 86"/>
          <p:cNvSpPr/>
          <p:nvPr/>
        </p:nvSpPr>
        <p:spPr>
          <a:xfrm>
            <a:off x="4876800" y="2667000"/>
            <a:ext cx="3657600" cy="523240"/>
          </a:xfrm>
          <a:prstGeom prst="rect">
            <a:avLst/>
          </a:prstGeom>
          <a:solidFill>
            <a:srgbClr val="BACC82"/>
          </a:solidFill>
          <a:ln w="12700">
            <a:miter lim="400000"/>
          </a:ln>
          <a:extLst>
            <a:ext uri="{C572A759-6A51-4108-AA02-DFA0A04FC94B}">
              <ma14:wrappingTextBoxFlag xmlns:ma14="http://schemas.microsoft.com/office/mac/drawingml/2011/main" val="1"/>
            </a:ext>
          </a:extLst>
        </p:spPr>
        <p:txBody>
          <a:bodyPr lIns="0" tIns="0" rIns="0" bIns="0">
            <a:spAutoFit/>
          </a:bodyPr>
          <a:lstStyle>
            <a:lvl1pPr algn="just" defTabSz="411162">
              <a:spcBef>
                <a:spcPts val="800"/>
              </a:spcBef>
              <a:defRPr b="1" sz="1400">
                <a:effectLst>
                  <a:outerShdw sx="100000" sy="100000" kx="0" ky="0" algn="b" rotWithShape="0" blurRad="12700" dist="25400" dir="2700000">
                    <a:srgbClr val="FFFFFF"/>
                  </a:outerShdw>
                </a:effectLst>
              </a:defRPr>
            </a:lvl1pPr>
          </a:lstStyle>
          <a:p>
            <a:pPr lvl="0">
              <a:defRPr b="0" sz="1800">
                <a:effectLst/>
              </a:defRPr>
            </a:pPr>
            <a:r>
              <a:rPr b="1" sz="1400">
                <a:effectLst>
                  <a:outerShdw sx="100000" sy="100000" kx="0" ky="0" algn="b" rotWithShape="0" blurRad="12700" dist="25400" dir="2700000">
                    <a:srgbClr val="FFFFFF"/>
                  </a:outerShdw>
                </a:effectLst>
              </a:rPr>
              <a:t>Emilia-Romagna, Provincia autonoma  di Trento Bolzano</a:t>
            </a:r>
          </a:p>
        </p:txBody>
      </p:sp>
      <p:sp>
        <p:nvSpPr>
          <p:cNvPr id="87" name="Shape 87"/>
          <p:cNvSpPr/>
          <p:nvPr/>
        </p:nvSpPr>
        <p:spPr>
          <a:xfrm>
            <a:off x="685800" y="3371850"/>
            <a:ext cx="2209800" cy="659765"/>
          </a:xfrm>
          <a:prstGeom prst="rect">
            <a:avLst/>
          </a:prstGeom>
          <a:solidFill>
            <a:srgbClr val="CCECFF"/>
          </a:solidFill>
          <a:ln>
            <a:solidFill>
              <a:srgbClr val="BACC82"/>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spcBef>
                <a:spcPts val="1000"/>
              </a:spcBef>
              <a:defRPr b="1" sz="1800">
                <a:solidFill>
                  <a:srgbClr val="BACC82"/>
                </a:solidFill>
              </a:defRPr>
            </a:lvl1pPr>
          </a:lstStyle>
          <a:p>
            <a:pPr lvl="0">
              <a:defRPr b="0">
                <a:solidFill>
                  <a:srgbClr val="000000"/>
                </a:solidFill>
              </a:defRPr>
            </a:pPr>
            <a:r>
              <a:rPr b="1">
                <a:solidFill>
                  <a:srgbClr val="BACC82"/>
                </a:solidFill>
              </a:rPr>
              <a:t>Montelupo Fiorentino</a:t>
            </a:r>
          </a:p>
        </p:txBody>
      </p:sp>
      <p:sp>
        <p:nvSpPr>
          <p:cNvPr id="88" name="Shape 88"/>
          <p:cNvSpPr/>
          <p:nvPr/>
        </p:nvSpPr>
        <p:spPr>
          <a:xfrm>
            <a:off x="2971800" y="3657600"/>
            <a:ext cx="1828800" cy="342265"/>
          </a:xfrm>
          <a:prstGeom prst="rect">
            <a:avLst/>
          </a:prstGeom>
          <a:solidFill>
            <a:srgbClr val="CCECFF"/>
          </a:solidFill>
          <a:ln>
            <a:solidFill>
              <a:srgbClr val="BACC82"/>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lnSpc>
                <a:spcPct val="110000"/>
              </a:lnSpc>
              <a:spcBef>
                <a:spcPts val="900"/>
              </a:spcBef>
              <a:defRPr b="1" sz="1600">
                <a:solidFill>
                  <a:srgbClr val="BACC82"/>
                </a:solidFill>
              </a:defRPr>
            </a:lvl1pPr>
          </a:lstStyle>
          <a:p>
            <a:pPr lvl="0">
              <a:defRPr b="0" sz="1800">
                <a:solidFill>
                  <a:srgbClr val="000000"/>
                </a:solidFill>
              </a:defRPr>
            </a:pPr>
            <a:r>
              <a:rPr b="1" sz="1600">
                <a:solidFill>
                  <a:srgbClr val="BACC82"/>
                </a:solidFill>
              </a:rPr>
              <a:t>Utenza maschile</a:t>
            </a:r>
          </a:p>
        </p:txBody>
      </p:sp>
      <p:sp>
        <p:nvSpPr>
          <p:cNvPr id="89" name="Shape 89"/>
          <p:cNvSpPr/>
          <p:nvPr/>
        </p:nvSpPr>
        <p:spPr>
          <a:xfrm>
            <a:off x="4876800" y="3657600"/>
            <a:ext cx="3657600" cy="307340"/>
          </a:xfrm>
          <a:prstGeom prst="rect">
            <a:avLst/>
          </a:prstGeom>
          <a:solidFill>
            <a:srgbClr val="BACC82"/>
          </a:solidFill>
          <a:ln w="12700">
            <a:miter lim="400000"/>
          </a:ln>
          <a:extLst>
            <a:ext uri="{C572A759-6A51-4108-AA02-DFA0A04FC94B}">
              <ma14:wrappingTextBoxFlag xmlns:ma14="http://schemas.microsoft.com/office/mac/drawingml/2011/main" val="1"/>
            </a:ext>
          </a:extLst>
        </p:spPr>
        <p:txBody>
          <a:bodyPr lIns="0" tIns="0" rIns="0" bIns="0">
            <a:spAutoFit/>
          </a:bodyPr>
          <a:lstStyle>
            <a:lvl1pPr algn="ctr" defTabSz="411162">
              <a:lnSpc>
                <a:spcPct val="140000"/>
              </a:lnSpc>
              <a:spcBef>
                <a:spcPts val="800"/>
              </a:spcBef>
              <a:defRPr b="1" sz="1400">
                <a:effectLst>
                  <a:outerShdw sx="100000" sy="100000" kx="0" ky="0" algn="b" rotWithShape="0" blurRad="12700" dist="25400" dir="2700000">
                    <a:srgbClr val="FFFFFF"/>
                  </a:outerShdw>
                </a:effectLst>
              </a:defRPr>
            </a:lvl1pPr>
          </a:lstStyle>
          <a:p>
            <a:pPr lvl="0">
              <a:defRPr b="0" sz="1800">
                <a:effectLst/>
              </a:defRPr>
            </a:pPr>
            <a:r>
              <a:rPr b="1" sz="1400">
                <a:effectLst>
                  <a:outerShdw sx="100000" sy="100000" kx="0" ky="0" algn="b" rotWithShape="0" blurRad="12700" dist="25400" dir="2700000">
                    <a:srgbClr val="FFFFFF"/>
                  </a:outerShdw>
                </a:effectLst>
              </a:rPr>
              <a:t>Toscana,Umbria, Liguria, Sardegna</a:t>
            </a:r>
          </a:p>
        </p:txBody>
      </p:sp>
      <p:sp>
        <p:nvSpPr>
          <p:cNvPr id="90" name="Shape 90"/>
          <p:cNvSpPr/>
          <p:nvPr/>
        </p:nvSpPr>
        <p:spPr>
          <a:xfrm>
            <a:off x="685800" y="4286250"/>
            <a:ext cx="2209800" cy="936625"/>
          </a:xfrm>
          <a:prstGeom prst="rect">
            <a:avLst/>
          </a:prstGeom>
          <a:solidFill>
            <a:srgbClr val="9DDAFF"/>
          </a:solidFill>
          <a:ln>
            <a:solidFill>
              <a:srgbClr val="BACC82"/>
            </a:solidFill>
            <a:round/>
          </a:ln>
          <a:extLst>
            <a:ext uri="{C572A759-6A51-4108-AA02-DFA0A04FC94B}">
              <ma14:wrappingTextBoxFlag xmlns:ma14="http://schemas.microsoft.com/office/mac/drawingml/2011/main" val="1"/>
            </a:ext>
          </a:extLst>
        </p:spPr>
        <p:txBody>
          <a:bodyPr lIns="0" tIns="0" rIns="0" bIns="0">
            <a:spAutoFit/>
          </a:bodyPr>
          <a:lstStyle/>
          <a:p>
            <a:pPr lvl="0" algn="ctr" defTabSz="411162">
              <a:spcBef>
                <a:spcPts val="1000"/>
              </a:spcBef>
              <a:defRPr sz="1800"/>
            </a:pPr>
            <a:r>
              <a:rPr b="1">
                <a:solidFill>
                  <a:srgbClr val="BACC82"/>
                </a:solidFill>
              </a:rPr>
              <a:t>Campania </a:t>
            </a:r>
            <a:endParaRPr b="1">
              <a:solidFill>
                <a:srgbClr val="BACC82"/>
              </a:solidFill>
            </a:endParaRPr>
          </a:p>
          <a:p>
            <a:pPr lvl="0" algn="ctr" defTabSz="411162">
              <a:lnSpc>
                <a:spcPct val="50000"/>
              </a:lnSpc>
              <a:spcBef>
                <a:spcPts val="1000"/>
              </a:spcBef>
              <a:defRPr sz="1800"/>
            </a:pPr>
            <a:r>
              <a:rPr b="1">
                <a:solidFill>
                  <a:srgbClr val="BACC82"/>
                </a:solidFill>
              </a:rPr>
              <a:t>(Napoli ed Aversa)</a:t>
            </a:r>
          </a:p>
        </p:txBody>
      </p:sp>
      <p:sp>
        <p:nvSpPr>
          <p:cNvPr id="91" name="Shape 91"/>
          <p:cNvSpPr/>
          <p:nvPr/>
        </p:nvSpPr>
        <p:spPr>
          <a:xfrm>
            <a:off x="2971800" y="4572000"/>
            <a:ext cx="1828800" cy="342265"/>
          </a:xfrm>
          <a:prstGeom prst="rect">
            <a:avLst/>
          </a:prstGeom>
          <a:solidFill>
            <a:srgbClr val="9DDAFF"/>
          </a:solidFill>
          <a:ln>
            <a:solidFill>
              <a:srgbClr val="BACC82"/>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lnSpc>
                <a:spcPct val="110000"/>
              </a:lnSpc>
              <a:spcBef>
                <a:spcPts val="900"/>
              </a:spcBef>
              <a:defRPr b="1" sz="1600">
                <a:solidFill>
                  <a:srgbClr val="BACC82"/>
                </a:solidFill>
              </a:defRPr>
            </a:lvl1pPr>
          </a:lstStyle>
          <a:p>
            <a:pPr lvl="0">
              <a:defRPr b="0" sz="1800">
                <a:solidFill>
                  <a:srgbClr val="000000"/>
                </a:solidFill>
              </a:defRPr>
            </a:pPr>
            <a:r>
              <a:rPr b="1" sz="1600">
                <a:solidFill>
                  <a:srgbClr val="BACC82"/>
                </a:solidFill>
              </a:rPr>
              <a:t>Utenza maschile</a:t>
            </a:r>
          </a:p>
        </p:txBody>
      </p:sp>
      <p:sp>
        <p:nvSpPr>
          <p:cNvPr id="92" name="Shape 92"/>
          <p:cNvSpPr/>
          <p:nvPr/>
        </p:nvSpPr>
        <p:spPr>
          <a:xfrm>
            <a:off x="4876800" y="4572000"/>
            <a:ext cx="3657600" cy="307340"/>
          </a:xfrm>
          <a:prstGeom prst="rect">
            <a:avLst/>
          </a:prstGeom>
          <a:solidFill>
            <a:srgbClr val="BACC82"/>
          </a:solidFill>
          <a:ln w="12700">
            <a:miter lim="400000"/>
          </a:ln>
          <a:extLst>
            <a:ext uri="{C572A759-6A51-4108-AA02-DFA0A04FC94B}">
              <ma14:wrappingTextBoxFlag xmlns:ma14="http://schemas.microsoft.com/office/mac/drawingml/2011/main" val="1"/>
            </a:ext>
          </a:extLst>
        </p:spPr>
        <p:txBody>
          <a:bodyPr lIns="0" tIns="0" rIns="0" bIns="0">
            <a:spAutoFit/>
          </a:bodyPr>
          <a:lstStyle>
            <a:lvl1pPr algn="ctr" defTabSz="411162">
              <a:lnSpc>
                <a:spcPct val="140000"/>
              </a:lnSpc>
              <a:spcBef>
                <a:spcPts val="800"/>
              </a:spcBef>
              <a:defRPr b="1" sz="1400">
                <a:effectLst>
                  <a:outerShdw sx="100000" sy="100000" kx="0" ky="0" algn="b" rotWithShape="0" blurRad="12700" dist="25400" dir="2700000">
                    <a:srgbClr val="FFFFFF"/>
                  </a:outerShdw>
                </a:effectLst>
              </a:defRPr>
            </a:lvl1pPr>
          </a:lstStyle>
          <a:p>
            <a:pPr lvl="0">
              <a:defRPr b="0" sz="1800">
                <a:effectLst/>
              </a:defRPr>
            </a:pPr>
            <a:r>
              <a:rPr b="1" sz="1400">
                <a:effectLst>
                  <a:outerShdw sx="100000" sy="100000" kx="0" ky="0" algn="b" rotWithShape="0" blurRad="12700" dist="25400" dir="2700000">
                    <a:srgbClr val="FFFFFF"/>
                  </a:outerShdw>
                </a:effectLst>
              </a:rPr>
              <a:t>Campania, Abruzzo, Molise, Lazio</a:t>
            </a:r>
          </a:p>
        </p:txBody>
      </p:sp>
      <p:sp>
        <p:nvSpPr>
          <p:cNvPr id="93" name="Shape 93"/>
          <p:cNvSpPr/>
          <p:nvPr/>
        </p:nvSpPr>
        <p:spPr>
          <a:xfrm>
            <a:off x="685800" y="5216525"/>
            <a:ext cx="2209800" cy="659765"/>
          </a:xfrm>
          <a:prstGeom prst="rect">
            <a:avLst/>
          </a:prstGeom>
          <a:solidFill>
            <a:srgbClr val="75CAFF"/>
          </a:solidFill>
          <a:ln>
            <a:solidFill>
              <a:srgbClr val="BACC82"/>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spcBef>
                <a:spcPts val="1000"/>
              </a:spcBef>
              <a:defRPr b="1" sz="1800">
                <a:solidFill>
                  <a:srgbClr val="BACC82"/>
                </a:solidFill>
              </a:defRPr>
            </a:lvl1pPr>
          </a:lstStyle>
          <a:p>
            <a:pPr lvl="0">
              <a:defRPr b="0">
                <a:solidFill>
                  <a:srgbClr val="000000"/>
                </a:solidFill>
              </a:defRPr>
            </a:pPr>
            <a:r>
              <a:rPr b="1">
                <a:solidFill>
                  <a:srgbClr val="BACC82"/>
                </a:solidFill>
              </a:rPr>
              <a:t>Barcellona Pozzo di Gotto</a:t>
            </a:r>
          </a:p>
        </p:txBody>
      </p:sp>
      <p:sp>
        <p:nvSpPr>
          <p:cNvPr id="94" name="Shape 94"/>
          <p:cNvSpPr/>
          <p:nvPr/>
        </p:nvSpPr>
        <p:spPr>
          <a:xfrm>
            <a:off x="2971800" y="5257800"/>
            <a:ext cx="1828800" cy="342265"/>
          </a:xfrm>
          <a:prstGeom prst="rect">
            <a:avLst/>
          </a:prstGeom>
          <a:solidFill>
            <a:srgbClr val="75CAFF"/>
          </a:solidFill>
          <a:ln>
            <a:solidFill>
              <a:srgbClr val="BACC82"/>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lnSpc>
                <a:spcPct val="110000"/>
              </a:lnSpc>
              <a:spcBef>
                <a:spcPts val="900"/>
              </a:spcBef>
              <a:defRPr b="1" sz="1600">
                <a:solidFill>
                  <a:srgbClr val="BACC82"/>
                </a:solidFill>
              </a:defRPr>
            </a:lvl1pPr>
          </a:lstStyle>
          <a:p>
            <a:pPr lvl="0">
              <a:defRPr b="0" sz="1800">
                <a:solidFill>
                  <a:srgbClr val="000000"/>
                </a:solidFill>
              </a:defRPr>
            </a:pPr>
            <a:r>
              <a:rPr b="1" sz="1600">
                <a:solidFill>
                  <a:srgbClr val="BACC82"/>
                </a:solidFill>
              </a:rPr>
              <a:t>Utenza maschile</a:t>
            </a:r>
          </a:p>
        </p:txBody>
      </p:sp>
      <p:sp>
        <p:nvSpPr>
          <p:cNvPr id="95" name="Shape 95"/>
          <p:cNvSpPr/>
          <p:nvPr/>
        </p:nvSpPr>
        <p:spPr>
          <a:xfrm>
            <a:off x="4876800" y="5257800"/>
            <a:ext cx="3657600" cy="307340"/>
          </a:xfrm>
          <a:prstGeom prst="rect">
            <a:avLst/>
          </a:prstGeom>
          <a:solidFill>
            <a:srgbClr val="BACC82"/>
          </a:solidFill>
          <a:ln w="12700">
            <a:miter lim="400000"/>
          </a:ln>
          <a:extLst>
            <a:ext uri="{C572A759-6A51-4108-AA02-DFA0A04FC94B}">
              <ma14:wrappingTextBoxFlag xmlns:ma14="http://schemas.microsoft.com/office/mac/drawingml/2011/main" val="1"/>
            </a:ext>
          </a:extLst>
        </p:spPr>
        <p:txBody>
          <a:bodyPr lIns="0" tIns="0" rIns="0" bIns="0">
            <a:spAutoFit/>
          </a:bodyPr>
          <a:lstStyle>
            <a:lvl1pPr algn="just" defTabSz="411162">
              <a:lnSpc>
                <a:spcPct val="140000"/>
              </a:lnSpc>
              <a:spcBef>
                <a:spcPts val="800"/>
              </a:spcBef>
              <a:defRPr b="1" sz="1400">
                <a:effectLst>
                  <a:outerShdw sx="100000" sy="100000" kx="0" ky="0" algn="b" rotWithShape="0" blurRad="12700" dist="25400" dir="2700000">
                    <a:srgbClr val="FFFFFF"/>
                  </a:outerShdw>
                </a:effectLst>
              </a:defRPr>
            </a:lvl1pPr>
          </a:lstStyle>
          <a:p>
            <a:pPr lvl="0">
              <a:defRPr b="0" sz="1800">
                <a:effectLst/>
              </a:defRPr>
            </a:pPr>
            <a:r>
              <a:rPr b="1" sz="1400">
                <a:effectLst>
                  <a:outerShdw sx="100000" sy="100000" kx="0" ky="0" algn="b" rotWithShape="0" blurRad="12700" dist="25400" dir="2700000">
                    <a:srgbClr val="FFFFFF"/>
                  </a:outerShdw>
                </a:effectLst>
              </a:rPr>
              <a:t>Sicilia, Calabria, Basilicata, Puglia</a:t>
            </a:r>
          </a:p>
        </p:txBody>
      </p:sp>
      <p:sp>
        <p:nvSpPr>
          <p:cNvPr id="96" name="Shape 96"/>
          <p:cNvSpPr/>
          <p:nvPr/>
        </p:nvSpPr>
        <p:spPr>
          <a:xfrm>
            <a:off x="2971800" y="5715000"/>
            <a:ext cx="1828800" cy="528956"/>
          </a:xfrm>
          <a:prstGeom prst="rect">
            <a:avLst/>
          </a:prstGeom>
          <a:solidFill>
            <a:srgbClr val="FFFF99"/>
          </a:solidFill>
          <a:ln w="3175">
            <a:solidFill>
              <a:srgbClr val="FF0000"/>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lnSpc>
                <a:spcPct val="80000"/>
              </a:lnSpc>
              <a:spcBef>
                <a:spcPts val="900"/>
              </a:spcBef>
              <a:defRPr b="1" sz="1600">
                <a:solidFill>
                  <a:srgbClr val="FF3300"/>
                </a:solidFill>
              </a:defRPr>
            </a:lvl1pPr>
          </a:lstStyle>
          <a:p>
            <a:pPr lvl="0">
              <a:defRPr b="0" sz="1800">
                <a:solidFill>
                  <a:srgbClr val="000000"/>
                </a:solidFill>
              </a:defRPr>
            </a:pPr>
            <a:r>
              <a:rPr b="1" sz="1600">
                <a:solidFill>
                  <a:srgbClr val="FF3300"/>
                </a:solidFill>
              </a:rPr>
              <a:t>Utenza femminile</a:t>
            </a:r>
          </a:p>
        </p:txBody>
      </p:sp>
      <p:sp>
        <p:nvSpPr>
          <p:cNvPr id="97" name="Shape 97"/>
          <p:cNvSpPr/>
          <p:nvPr/>
        </p:nvSpPr>
        <p:spPr>
          <a:xfrm>
            <a:off x="4876800" y="5715000"/>
            <a:ext cx="3657600" cy="523240"/>
          </a:xfrm>
          <a:prstGeom prst="rect">
            <a:avLst/>
          </a:prstGeom>
          <a:solidFill>
            <a:srgbClr val="BACC82"/>
          </a:solidFill>
          <a:ln w="12700">
            <a:miter lim="400000"/>
          </a:ln>
          <a:extLst>
            <a:ext uri="{C572A759-6A51-4108-AA02-DFA0A04FC94B}">
              <ma14:wrappingTextBoxFlag xmlns:ma14="http://schemas.microsoft.com/office/mac/drawingml/2011/main" val="1"/>
            </a:ext>
          </a:extLst>
        </p:spPr>
        <p:txBody>
          <a:bodyPr lIns="0" tIns="0" rIns="0" bIns="0">
            <a:spAutoFit/>
          </a:bodyPr>
          <a:lstStyle>
            <a:lvl1pPr algn="just" defTabSz="411162">
              <a:spcBef>
                <a:spcPts val="800"/>
              </a:spcBef>
              <a:defRPr b="1" sz="1400">
                <a:effectLst>
                  <a:outerShdw sx="100000" sy="100000" kx="0" ky="0" algn="b" rotWithShape="0" blurRad="12700" dist="25400" dir="2700000">
                    <a:srgbClr val="FFFFFF"/>
                  </a:outerShdw>
                </a:effectLst>
              </a:defRPr>
            </a:lvl1pPr>
          </a:lstStyle>
          <a:p>
            <a:pPr lvl="0">
              <a:defRPr b="0" sz="1800">
                <a:effectLst/>
              </a:defRPr>
            </a:pPr>
            <a:r>
              <a:rPr b="1" sz="1400">
                <a:effectLst>
                  <a:outerShdw sx="100000" sy="100000" kx="0" ky="0" algn="b" rotWithShape="0" blurRad="12700" dist="25400" dir="2700000">
                    <a:srgbClr val="FFFFFF"/>
                  </a:outerShdw>
                </a:effectLst>
              </a:rPr>
              <a:t>Lazio, Abruzzzo, Molise, Campania, Puglia, Basilicata, Calabria, Sicilia </a:t>
            </a:r>
          </a:p>
        </p:txBody>
      </p:sp>
      <p:sp>
        <p:nvSpPr>
          <p:cNvPr id="98" name="Shape 98"/>
          <p:cNvSpPr/>
          <p:nvPr/>
        </p:nvSpPr>
        <p:spPr>
          <a:xfrm>
            <a:off x="1143000" y="655954"/>
            <a:ext cx="7391400" cy="487046"/>
          </a:xfrm>
          <a:prstGeom prst="rect">
            <a:avLst/>
          </a:prstGeom>
          <a:solidFill>
            <a:srgbClr val="FFFFC1"/>
          </a:solidFill>
          <a:ln>
            <a:solidFill>
              <a:srgbClr val="BACC82"/>
            </a:solidFill>
            <a:round/>
          </a:ln>
          <a:extLst>
            <a:ext uri="{C572A759-6A51-4108-AA02-DFA0A04FC94B}">
              <ma14:wrappingTextBoxFlag xmlns:ma14="http://schemas.microsoft.com/office/mac/drawingml/2011/main" val="1"/>
            </a:ext>
          </a:extLst>
        </p:spPr>
        <p:txBody>
          <a:bodyPr lIns="0" tIns="0" rIns="0" bIns="0" anchor="b">
            <a:spAutoFit/>
          </a:bodyPr>
          <a:lstStyle>
            <a:lvl1pPr algn="just" defTabSz="411162">
              <a:lnSpc>
                <a:spcPct val="90000"/>
              </a:lnSpc>
              <a:spcBef>
                <a:spcPts val="700"/>
              </a:spcBef>
              <a:defRPr b="1" sz="1300">
                <a:solidFill>
                  <a:srgbClr val="FFFFFF"/>
                </a:solidFill>
                <a:effectLst>
                  <a:outerShdw sx="100000" sy="100000" kx="0" ky="0" algn="b" rotWithShape="0" blurRad="12700" dist="25400" dir="2700000">
                    <a:srgbClr val="000000"/>
                  </a:outerShdw>
                </a:effectLst>
              </a:defRPr>
            </a:lvl1pPr>
          </a:lstStyle>
          <a:p>
            <a:pPr lvl="0">
              <a:defRPr b="0" sz="1800">
                <a:solidFill>
                  <a:srgbClr val="000000"/>
                </a:solidFill>
                <a:effectLst/>
              </a:defRPr>
            </a:pPr>
            <a:r>
              <a:rPr b="1" sz="1300">
                <a:solidFill>
                  <a:srgbClr val="FFFFFF"/>
                </a:solidFill>
                <a:effectLst>
                  <a:outerShdw sx="100000" sy="100000" kx="0" ky="0" algn="b" rotWithShape="0" blurRad="12700" dist="25400" dir="2700000">
                    <a:srgbClr val="000000"/>
                  </a:outerShdw>
                </a:effectLst>
              </a:rPr>
              <a:t>I bacini di utenza dei singoli OPG, individuati in via orientativa nell’allegato C al DPCM del 1 aprile 2008, sono così (ri)definiti:</a:t>
            </a:r>
          </a:p>
        </p:txBody>
      </p:sp>
      <p:sp>
        <p:nvSpPr>
          <p:cNvPr id="99" name="Shape 99"/>
          <p:cNvSpPr/>
          <p:nvPr/>
        </p:nvSpPr>
        <p:spPr>
          <a:xfrm>
            <a:off x="685800" y="685800"/>
            <a:ext cx="381000" cy="380365"/>
          </a:xfrm>
          <a:prstGeom prst="rect">
            <a:avLst/>
          </a:prstGeom>
          <a:ln>
            <a:solidFill>
              <a:srgbClr val="FF0000"/>
            </a:solidFill>
            <a:round/>
          </a:ln>
          <a:extLst>
            <a:ext uri="{C572A759-6A51-4108-AA02-DFA0A04FC94B}">
              <ma14:wrappingTextBoxFlag xmlns:ma14="http://schemas.microsoft.com/office/mac/drawingml/2011/main" val="1"/>
            </a:ext>
          </a:extLst>
        </p:spPr>
        <p:txBody>
          <a:bodyPr lIns="0" tIns="0" rIns="0" bIns="0">
            <a:spAutoFit/>
          </a:bodyPr>
          <a:lstStyle>
            <a:lvl1pPr algn="just" defTabSz="411162">
              <a:lnSpc>
                <a:spcPct val="90000"/>
              </a:lnSpc>
              <a:defRPr b="1" sz="1800">
                <a:solidFill>
                  <a:srgbClr val="FF0000"/>
                </a:solidFill>
              </a:defRPr>
            </a:lvl1pPr>
          </a:lstStyle>
          <a:p>
            <a:pPr lvl="0">
              <a:defRPr b="0">
                <a:solidFill>
                  <a:srgbClr val="000000"/>
                </a:solidFill>
              </a:defRPr>
            </a:pPr>
            <a:r>
              <a:rPr b="1">
                <a:solidFill>
                  <a:srgbClr val="FF0000"/>
                </a:solidFill>
              </a:rPr>
              <a:t>4</a:t>
            </a:r>
          </a:p>
        </p:txBody>
      </p:sp>
    </p:spTree>
  </p:cSld>
  <p:clrMapOvr>
    <a:masterClrMapping/>
  </p:clrMapOvr>
  <p:transitio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99"/>
                                        </p:tgtEl>
                                        <p:attrNameLst>
                                          <p:attrName>style.visibility</p:attrName>
                                        </p:attrNameLst>
                                      </p:cBhvr>
                                      <p:to>
                                        <p:strVal val="visible"/>
                                      </p:to>
                                    </p:set>
                                    <p:anim calcmode="lin" valueType="num">
                                      <p:cBhvr>
                                        <p:cTn id="7" dur="1000" fill="hold"/>
                                        <p:tgtEl>
                                          <p:spTgt spid="99"/>
                                        </p:tgtEl>
                                        <p:attrNameLst>
                                          <p:attrName>ppt_x</p:attrName>
                                        </p:attrNameLst>
                                      </p:cBhvr>
                                      <p:tavLst>
                                        <p:tav tm="0">
                                          <p:val>
                                            <p:strVal val="0-#ppt_w/2"/>
                                          </p:val>
                                        </p:tav>
                                        <p:tav tm="100000">
                                          <p:val>
                                            <p:strVal val="#ppt_x"/>
                                          </p:val>
                                        </p:tav>
                                      </p:tavLst>
                                    </p:anim>
                                    <p:anim calcmode="lin" valueType="num">
                                      <p:cBhvr>
                                        <p:cTn id="8" dur="1000" fill="hold"/>
                                        <p:tgtEl>
                                          <p:spTgt spid="9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8" presetID="2" grpId="2" fill="hold">
                                  <p:stCondLst>
                                    <p:cond delay="0"/>
                                  </p:stCondLst>
                                  <p:iterate type="el" backwards="0">
                                    <p:tmAbs val="0"/>
                                  </p:iterate>
                                  <p:childTnLst>
                                    <p:set>
                                      <p:cBhvr>
                                        <p:cTn id="11" fill="hold"/>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0-#ppt_w/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nodeType="afterEffect" presetClass="entr" presetSubtype="8" presetID="2" grpId="3" fill="hold">
                                  <p:stCondLst>
                                    <p:cond delay="0"/>
                                  </p:stCondLst>
                                  <p:iterate type="el" backwards="0">
                                    <p:tmAbs val="0"/>
                                  </p:iterate>
                                  <p:childTnLst>
                                    <p:set>
                                      <p:cBhvr>
                                        <p:cTn id="16" fill="hold"/>
                                        <p:tgtEl>
                                          <p:spTgt spid="79"/>
                                        </p:tgtEl>
                                        <p:attrNameLst>
                                          <p:attrName>style.visibility</p:attrName>
                                        </p:attrNameLst>
                                      </p:cBhvr>
                                      <p:to>
                                        <p:strVal val="visible"/>
                                      </p:to>
                                    </p:set>
                                    <p:anim calcmode="lin" valueType="num">
                                      <p:cBhvr>
                                        <p:cTn id="17" dur="1000" fill="hold"/>
                                        <p:tgtEl>
                                          <p:spTgt spid="79"/>
                                        </p:tgtEl>
                                        <p:attrNameLst>
                                          <p:attrName>ppt_x</p:attrName>
                                        </p:attrNameLst>
                                      </p:cBhvr>
                                      <p:tavLst>
                                        <p:tav tm="0">
                                          <p:val>
                                            <p:strVal val="0-#ppt_w/2"/>
                                          </p:val>
                                        </p:tav>
                                        <p:tav tm="100000">
                                          <p:val>
                                            <p:strVal val="#ppt_x"/>
                                          </p:val>
                                        </p:tav>
                                      </p:tavLst>
                                    </p:anim>
                                    <p:anim calcmode="lin" valueType="num">
                                      <p:cBhvr>
                                        <p:cTn id="18" dur="1000" fill="hold"/>
                                        <p:tgtEl>
                                          <p:spTgt spid="79"/>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nodeType="afterEffect" presetClass="entr" presetSubtype="8" presetID="2" grpId="4" fill="hold">
                                  <p:stCondLst>
                                    <p:cond delay="0"/>
                                  </p:stCondLst>
                                  <p:iterate type="el" backwards="0">
                                    <p:tmAbs val="0"/>
                                  </p:iterate>
                                  <p:childTnLst>
                                    <p:set>
                                      <p:cBhvr>
                                        <p:cTn id="21" fill="hold"/>
                                        <p:tgtEl>
                                          <p:spTgt spid="80"/>
                                        </p:tgtEl>
                                        <p:attrNameLst>
                                          <p:attrName>style.visibility</p:attrName>
                                        </p:attrNameLst>
                                      </p:cBhvr>
                                      <p:to>
                                        <p:strVal val="visible"/>
                                      </p:to>
                                    </p:set>
                                    <p:anim calcmode="lin" valueType="num">
                                      <p:cBhvr>
                                        <p:cTn id="22" dur="1000" fill="hold"/>
                                        <p:tgtEl>
                                          <p:spTgt spid="80"/>
                                        </p:tgtEl>
                                        <p:attrNameLst>
                                          <p:attrName>ppt_x</p:attrName>
                                        </p:attrNameLst>
                                      </p:cBhvr>
                                      <p:tavLst>
                                        <p:tav tm="0">
                                          <p:val>
                                            <p:strVal val="0-#ppt_w/2"/>
                                          </p:val>
                                        </p:tav>
                                        <p:tav tm="100000">
                                          <p:val>
                                            <p:strVal val="#ppt_x"/>
                                          </p:val>
                                        </p:tav>
                                      </p:tavLst>
                                    </p:anim>
                                    <p:anim calcmode="lin" valueType="num">
                                      <p:cBhvr>
                                        <p:cTn id="23" dur="1000" fill="hold"/>
                                        <p:tgtEl>
                                          <p:spTgt spid="80"/>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nodeType="afterEffect" presetClass="entr" presetSubtype="8" presetID="2" grpId="5" fill="hold">
                                  <p:stCondLst>
                                    <p:cond delay="0"/>
                                  </p:stCondLst>
                                  <p:iterate type="el" backwards="0">
                                    <p:tmAbs val="0"/>
                                  </p:iterate>
                                  <p:childTnLst>
                                    <p:set>
                                      <p:cBhvr>
                                        <p:cTn id="26" fill="hold"/>
                                        <p:tgtEl>
                                          <p:spTgt spid="81"/>
                                        </p:tgtEl>
                                        <p:attrNameLst>
                                          <p:attrName>style.visibility</p:attrName>
                                        </p:attrNameLst>
                                      </p:cBhvr>
                                      <p:to>
                                        <p:strVal val="visible"/>
                                      </p:to>
                                    </p:set>
                                    <p:anim calcmode="lin" valueType="num">
                                      <p:cBhvr>
                                        <p:cTn id="27" dur="1000" fill="hold"/>
                                        <p:tgtEl>
                                          <p:spTgt spid="81"/>
                                        </p:tgtEl>
                                        <p:attrNameLst>
                                          <p:attrName>ppt_x</p:attrName>
                                        </p:attrNameLst>
                                      </p:cBhvr>
                                      <p:tavLst>
                                        <p:tav tm="0">
                                          <p:val>
                                            <p:strVal val="0-#ppt_w/2"/>
                                          </p:val>
                                        </p:tav>
                                        <p:tav tm="100000">
                                          <p:val>
                                            <p:strVal val="#ppt_x"/>
                                          </p:val>
                                        </p:tav>
                                      </p:tavLst>
                                    </p:anim>
                                    <p:anim calcmode="lin" valueType="num">
                                      <p:cBhvr>
                                        <p:cTn id="28" dur="1000" fill="hold"/>
                                        <p:tgtEl>
                                          <p:spTgt spid="81"/>
                                        </p:tgtEl>
                                        <p:attrNameLst>
                                          <p:attrName>ppt_y</p:attrName>
                                        </p:attrNameLst>
                                      </p:cBhvr>
                                      <p:tavLst>
                                        <p:tav tm="0">
                                          <p:val>
                                            <p:strVal val="#ppt_y"/>
                                          </p:val>
                                        </p:tav>
                                        <p:tav tm="100000">
                                          <p:val>
                                            <p:strVal val="#ppt_y"/>
                                          </p:val>
                                        </p:tav>
                                      </p:tavLst>
                                    </p:anim>
                                  </p:childTnLst>
                                </p:cTn>
                              </p:par>
                            </p:childTnLst>
                          </p:cTn>
                        </p:par>
                        <p:par>
                          <p:cTn id="29" fill="hold">
                            <p:stCondLst>
                              <p:cond delay="5000"/>
                            </p:stCondLst>
                            <p:childTnLst>
                              <p:par>
                                <p:cTn id="30" nodeType="afterEffect" presetClass="entr" presetSubtype="8" presetID="2" grpId="6" fill="hold">
                                  <p:stCondLst>
                                    <p:cond delay="0"/>
                                  </p:stCondLst>
                                  <p:iterate type="el" backwards="0">
                                    <p:tmAbs val="0"/>
                                  </p:iterate>
                                  <p:childTnLst>
                                    <p:set>
                                      <p:cBhvr>
                                        <p:cTn id="31" fill="hold"/>
                                        <p:tgtEl>
                                          <p:spTgt spid="82"/>
                                        </p:tgtEl>
                                        <p:attrNameLst>
                                          <p:attrName>style.visibility</p:attrName>
                                        </p:attrNameLst>
                                      </p:cBhvr>
                                      <p:to>
                                        <p:strVal val="visible"/>
                                      </p:to>
                                    </p:set>
                                    <p:anim calcmode="lin" valueType="num">
                                      <p:cBhvr>
                                        <p:cTn id="32" dur="1000" fill="hold"/>
                                        <p:tgtEl>
                                          <p:spTgt spid="82"/>
                                        </p:tgtEl>
                                        <p:attrNameLst>
                                          <p:attrName>ppt_x</p:attrName>
                                        </p:attrNameLst>
                                      </p:cBhvr>
                                      <p:tavLst>
                                        <p:tav tm="0">
                                          <p:val>
                                            <p:strVal val="0-#ppt_w/2"/>
                                          </p:val>
                                        </p:tav>
                                        <p:tav tm="100000">
                                          <p:val>
                                            <p:strVal val="#ppt_x"/>
                                          </p:val>
                                        </p:tav>
                                      </p:tavLst>
                                    </p:anim>
                                    <p:anim calcmode="lin" valueType="num">
                                      <p:cBhvr>
                                        <p:cTn id="33" dur="1000" fill="hold"/>
                                        <p:tgtEl>
                                          <p:spTgt spid="82"/>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nodeType="afterEffect" presetClass="entr" presetSubtype="8" presetID="2" grpId="7" fill="hold">
                                  <p:stCondLst>
                                    <p:cond delay="0"/>
                                  </p:stCondLst>
                                  <p:iterate type="el" backwards="0">
                                    <p:tmAbs val="0"/>
                                  </p:iterate>
                                  <p:childTnLst>
                                    <p:set>
                                      <p:cBhvr>
                                        <p:cTn id="36" fill="hold"/>
                                        <p:tgtEl>
                                          <p:spTgt spid="83"/>
                                        </p:tgtEl>
                                        <p:attrNameLst>
                                          <p:attrName>style.visibility</p:attrName>
                                        </p:attrNameLst>
                                      </p:cBhvr>
                                      <p:to>
                                        <p:strVal val="visible"/>
                                      </p:to>
                                    </p:set>
                                    <p:anim calcmode="lin" valueType="num">
                                      <p:cBhvr>
                                        <p:cTn id="37" dur="1000" fill="hold"/>
                                        <p:tgtEl>
                                          <p:spTgt spid="83"/>
                                        </p:tgtEl>
                                        <p:attrNameLst>
                                          <p:attrName>ppt_x</p:attrName>
                                        </p:attrNameLst>
                                      </p:cBhvr>
                                      <p:tavLst>
                                        <p:tav tm="0">
                                          <p:val>
                                            <p:strVal val="0-#ppt_w/2"/>
                                          </p:val>
                                        </p:tav>
                                        <p:tav tm="100000">
                                          <p:val>
                                            <p:strVal val="#ppt_x"/>
                                          </p:val>
                                        </p:tav>
                                      </p:tavLst>
                                    </p:anim>
                                    <p:anim calcmode="lin" valueType="num">
                                      <p:cBhvr>
                                        <p:cTn id="38" dur="1000" fill="hold"/>
                                        <p:tgtEl>
                                          <p:spTgt spid="83"/>
                                        </p:tgtEl>
                                        <p:attrNameLst>
                                          <p:attrName>ppt_y</p:attrName>
                                        </p:attrNameLst>
                                      </p:cBhvr>
                                      <p:tavLst>
                                        <p:tav tm="0">
                                          <p:val>
                                            <p:strVal val="#ppt_y"/>
                                          </p:val>
                                        </p:tav>
                                        <p:tav tm="100000">
                                          <p:val>
                                            <p:strVal val="#ppt_y"/>
                                          </p:val>
                                        </p:tav>
                                      </p:tavLst>
                                    </p:anim>
                                  </p:childTnLst>
                                </p:cTn>
                              </p:par>
                            </p:childTnLst>
                          </p:cTn>
                        </p:par>
                        <p:par>
                          <p:cTn id="39" fill="hold">
                            <p:stCondLst>
                              <p:cond delay="7000"/>
                            </p:stCondLst>
                            <p:childTnLst>
                              <p:par>
                                <p:cTn id="40" nodeType="afterEffect" presetClass="entr" presetSubtype="8" presetID="2" grpId="8" fill="hold">
                                  <p:stCondLst>
                                    <p:cond delay="0"/>
                                  </p:stCondLst>
                                  <p:iterate type="el" backwards="0">
                                    <p:tmAbs val="0"/>
                                  </p:iterate>
                                  <p:childTnLst>
                                    <p:set>
                                      <p:cBhvr>
                                        <p:cTn id="41" fill="hold"/>
                                        <p:tgtEl>
                                          <p:spTgt spid="84"/>
                                        </p:tgtEl>
                                        <p:attrNameLst>
                                          <p:attrName>style.visibility</p:attrName>
                                        </p:attrNameLst>
                                      </p:cBhvr>
                                      <p:to>
                                        <p:strVal val="visible"/>
                                      </p:to>
                                    </p:set>
                                    <p:anim calcmode="lin" valueType="num">
                                      <p:cBhvr>
                                        <p:cTn id="42" dur="1000" fill="hold"/>
                                        <p:tgtEl>
                                          <p:spTgt spid="84"/>
                                        </p:tgtEl>
                                        <p:attrNameLst>
                                          <p:attrName>ppt_x</p:attrName>
                                        </p:attrNameLst>
                                      </p:cBhvr>
                                      <p:tavLst>
                                        <p:tav tm="0">
                                          <p:val>
                                            <p:strVal val="0-#ppt_w/2"/>
                                          </p:val>
                                        </p:tav>
                                        <p:tav tm="100000">
                                          <p:val>
                                            <p:strVal val="#ppt_x"/>
                                          </p:val>
                                        </p:tav>
                                      </p:tavLst>
                                    </p:anim>
                                    <p:anim calcmode="lin" valueType="num">
                                      <p:cBhvr>
                                        <p:cTn id="43" dur="1000" fill="hold"/>
                                        <p:tgtEl>
                                          <p:spTgt spid="84"/>
                                        </p:tgtEl>
                                        <p:attrNameLst>
                                          <p:attrName>ppt_y</p:attrName>
                                        </p:attrNameLst>
                                      </p:cBhvr>
                                      <p:tavLst>
                                        <p:tav tm="0">
                                          <p:val>
                                            <p:strVal val="#ppt_y"/>
                                          </p:val>
                                        </p:tav>
                                        <p:tav tm="100000">
                                          <p:val>
                                            <p:strVal val="#ppt_y"/>
                                          </p:val>
                                        </p:tav>
                                      </p:tavLst>
                                    </p:anim>
                                  </p:childTnLst>
                                </p:cTn>
                              </p:par>
                            </p:childTnLst>
                          </p:cTn>
                        </p:par>
                        <p:par>
                          <p:cTn id="44" fill="hold">
                            <p:stCondLst>
                              <p:cond delay="8000"/>
                            </p:stCondLst>
                            <p:childTnLst>
                              <p:par>
                                <p:cTn id="45" nodeType="afterEffect" presetClass="entr" presetSubtype="8" presetID="2" grpId="9" fill="hold">
                                  <p:stCondLst>
                                    <p:cond delay="0"/>
                                  </p:stCondLst>
                                  <p:iterate type="el" backwards="0">
                                    <p:tmAbs val="0"/>
                                  </p:iterate>
                                  <p:childTnLst>
                                    <p:set>
                                      <p:cBhvr>
                                        <p:cTn id="46" fill="hold"/>
                                        <p:tgtEl>
                                          <p:spTgt spid="85"/>
                                        </p:tgtEl>
                                        <p:attrNameLst>
                                          <p:attrName>style.visibility</p:attrName>
                                        </p:attrNameLst>
                                      </p:cBhvr>
                                      <p:to>
                                        <p:strVal val="visible"/>
                                      </p:to>
                                    </p:set>
                                    <p:anim calcmode="lin" valueType="num">
                                      <p:cBhvr>
                                        <p:cTn id="47" dur="1000" fill="hold"/>
                                        <p:tgtEl>
                                          <p:spTgt spid="85"/>
                                        </p:tgtEl>
                                        <p:attrNameLst>
                                          <p:attrName>ppt_x</p:attrName>
                                        </p:attrNameLst>
                                      </p:cBhvr>
                                      <p:tavLst>
                                        <p:tav tm="0">
                                          <p:val>
                                            <p:strVal val="0-#ppt_w/2"/>
                                          </p:val>
                                        </p:tav>
                                        <p:tav tm="100000">
                                          <p:val>
                                            <p:strVal val="#ppt_x"/>
                                          </p:val>
                                        </p:tav>
                                      </p:tavLst>
                                    </p:anim>
                                    <p:anim calcmode="lin" valueType="num">
                                      <p:cBhvr>
                                        <p:cTn id="48" dur="1000" fill="hold"/>
                                        <p:tgtEl>
                                          <p:spTgt spid="85"/>
                                        </p:tgtEl>
                                        <p:attrNameLst>
                                          <p:attrName>ppt_y</p:attrName>
                                        </p:attrNameLst>
                                      </p:cBhvr>
                                      <p:tavLst>
                                        <p:tav tm="0">
                                          <p:val>
                                            <p:strVal val="#ppt_y"/>
                                          </p:val>
                                        </p:tav>
                                        <p:tav tm="100000">
                                          <p:val>
                                            <p:strVal val="#ppt_y"/>
                                          </p:val>
                                        </p:tav>
                                      </p:tavLst>
                                    </p:anim>
                                  </p:childTnLst>
                                </p:cTn>
                              </p:par>
                            </p:childTnLst>
                          </p:cTn>
                        </p:par>
                        <p:par>
                          <p:cTn id="49" fill="hold">
                            <p:stCondLst>
                              <p:cond delay="9000"/>
                            </p:stCondLst>
                            <p:childTnLst>
                              <p:par>
                                <p:cTn id="50" nodeType="afterEffect" presetClass="entr" presetSubtype="8" presetID="2" grpId="10" fill="hold">
                                  <p:stCondLst>
                                    <p:cond delay="0"/>
                                  </p:stCondLst>
                                  <p:iterate type="el" backwards="0">
                                    <p:tmAbs val="0"/>
                                  </p:iterate>
                                  <p:childTnLst>
                                    <p:set>
                                      <p:cBhvr>
                                        <p:cTn id="51" fill="hold"/>
                                        <p:tgtEl>
                                          <p:spTgt spid="86"/>
                                        </p:tgtEl>
                                        <p:attrNameLst>
                                          <p:attrName>style.visibility</p:attrName>
                                        </p:attrNameLst>
                                      </p:cBhvr>
                                      <p:to>
                                        <p:strVal val="visible"/>
                                      </p:to>
                                    </p:set>
                                    <p:anim calcmode="lin" valueType="num">
                                      <p:cBhvr>
                                        <p:cTn id="52" dur="1000" fill="hold"/>
                                        <p:tgtEl>
                                          <p:spTgt spid="86"/>
                                        </p:tgtEl>
                                        <p:attrNameLst>
                                          <p:attrName>ppt_x</p:attrName>
                                        </p:attrNameLst>
                                      </p:cBhvr>
                                      <p:tavLst>
                                        <p:tav tm="0">
                                          <p:val>
                                            <p:strVal val="0-#ppt_w/2"/>
                                          </p:val>
                                        </p:tav>
                                        <p:tav tm="100000">
                                          <p:val>
                                            <p:strVal val="#ppt_x"/>
                                          </p:val>
                                        </p:tav>
                                      </p:tavLst>
                                    </p:anim>
                                    <p:anim calcmode="lin" valueType="num">
                                      <p:cBhvr>
                                        <p:cTn id="53" dur="1000" fill="hold"/>
                                        <p:tgtEl>
                                          <p:spTgt spid="86"/>
                                        </p:tgtEl>
                                        <p:attrNameLst>
                                          <p:attrName>ppt_y</p:attrName>
                                        </p:attrNameLst>
                                      </p:cBhvr>
                                      <p:tavLst>
                                        <p:tav tm="0">
                                          <p:val>
                                            <p:strVal val="#ppt_y"/>
                                          </p:val>
                                        </p:tav>
                                        <p:tav tm="100000">
                                          <p:val>
                                            <p:strVal val="#ppt_y"/>
                                          </p:val>
                                        </p:tav>
                                      </p:tavLst>
                                    </p:anim>
                                  </p:childTnLst>
                                </p:cTn>
                              </p:par>
                            </p:childTnLst>
                          </p:cTn>
                        </p:par>
                        <p:par>
                          <p:cTn id="54" fill="hold">
                            <p:stCondLst>
                              <p:cond delay="10000"/>
                            </p:stCondLst>
                            <p:childTnLst>
                              <p:par>
                                <p:cTn id="55" nodeType="afterEffect" presetClass="entr" presetSubtype="8" presetID="2" grpId="11" fill="hold">
                                  <p:stCondLst>
                                    <p:cond delay="0"/>
                                  </p:stCondLst>
                                  <p:iterate type="el" backwards="0">
                                    <p:tmAbs val="0"/>
                                  </p:iterate>
                                  <p:childTnLst>
                                    <p:set>
                                      <p:cBhvr>
                                        <p:cTn id="56" fill="hold"/>
                                        <p:tgtEl>
                                          <p:spTgt spid="87"/>
                                        </p:tgtEl>
                                        <p:attrNameLst>
                                          <p:attrName>style.visibility</p:attrName>
                                        </p:attrNameLst>
                                      </p:cBhvr>
                                      <p:to>
                                        <p:strVal val="visible"/>
                                      </p:to>
                                    </p:set>
                                    <p:anim calcmode="lin" valueType="num">
                                      <p:cBhvr>
                                        <p:cTn id="57" dur="1000" fill="hold"/>
                                        <p:tgtEl>
                                          <p:spTgt spid="87"/>
                                        </p:tgtEl>
                                        <p:attrNameLst>
                                          <p:attrName>ppt_x</p:attrName>
                                        </p:attrNameLst>
                                      </p:cBhvr>
                                      <p:tavLst>
                                        <p:tav tm="0">
                                          <p:val>
                                            <p:strVal val="0-#ppt_w/2"/>
                                          </p:val>
                                        </p:tav>
                                        <p:tav tm="100000">
                                          <p:val>
                                            <p:strVal val="#ppt_x"/>
                                          </p:val>
                                        </p:tav>
                                      </p:tavLst>
                                    </p:anim>
                                    <p:anim calcmode="lin" valueType="num">
                                      <p:cBhvr>
                                        <p:cTn id="58" dur="1000" fill="hold"/>
                                        <p:tgtEl>
                                          <p:spTgt spid="87"/>
                                        </p:tgtEl>
                                        <p:attrNameLst>
                                          <p:attrName>ppt_y</p:attrName>
                                        </p:attrNameLst>
                                      </p:cBhvr>
                                      <p:tavLst>
                                        <p:tav tm="0">
                                          <p:val>
                                            <p:strVal val="#ppt_y"/>
                                          </p:val>
                                        </p:tav>
                                        <p:tav tm="100000">
                                          <p:val>
                                            <p:strVal val="#ppt_y"/>
                                          </p:val>
                                        </p:tav>
                                      </p:tavLst>
                                    </p:anim>
                                  </p:childTnLst>
                                </p:cTn>
                              </p:par>
                            </p:childTnLst>
                          </p:cTn>
                        </p:par>
                        <p:par>
                          <p:cTn id="59" fill="hold">
                            <p:stCondLst>
                              <p:cond delay="11000"/>
                            </p:stCondLst>
                            <p:childTnLst>
                              <p:par>
                                <p:cTn id="60" nodeType="afterEffect" presetClass="entr" presetSubtype="8" presetID="2" grpId="12" fill="hold">
                                  <p:stCondLst>
                                    <p:cond delay="0"/>
                                  </p:stCondLst>
                                  <p:iterate type="el" backwards="0">
                                    <p:tmAbs val="0"/>
                                  </p:iterate>
                                  <p:childTnLst>
                                    <p:set>
                                      <p:cBhvr>
                                        <p:cTn id="61" fill="hold"/>
                                        <p:tgtEl>
                                          <p:spTgt spid="88"/>
                                        </p:tgtEl>
                                        <p:attrNameLst>
                                          <p:attrName>style.visibility</p:attrName>
                                        </p:attrNameLst>
                                      </p:cBhvr>
                                      <p:to>
                                        <p:strVal val="visible"/>
                                      </p:to>
                                    </p:set>
                                    <p:anim calcmode="lin" valueType="num">
                                      <p:cBhvr>
                                        <p:cTn id="62" dur="1000" fill="hold"/>
                                        <p:tgtEl>
                                          <p:spTgt spid="88"/>
                                        </p:tgtEl>
                                        <p:attrNameLst>
                                          <p:attrName>ppt_x</p:attrName>
                                        </p:attrNameLst>
                                      </p:cBhvr>
                                      <p:tavLst>
                                        <p:tav tm="0">
                                          <p:val>
                                            <p:strVal val="0-#ppt_w/2"/>
                                          </p:val>
                                        </p:tav>
                                        <p:tav tm="100000">
                                          <p:val>
                                            <p:strVal val="#ppt_x"/>
                                          </p:val>
                                        </p:tav>
                                      </p:tavLst>
                                    </p:anim>
                                    <p:anim calcmode="lin" valueType="num">
                                      <p:cBhvr>
                                        <p:cTn id="63" dur="1000" fill="hold"/>
                                        <p:tgtEl>
                                          <p:spTgt spid="88"/>
                                        </p:tgtEl>
                                        <p:attrNameLst>
                                          <p:attrName>ppt_y</p:attrName>
                                        </p:attrNameLst>
                                      </p:cBhvr>
                                      <p:tavLst>
                                        <p:tav tm="0">
                                          <p:val>
                                            <p:strVal val="#ppt_y"/>
                                          </p:val>
                                        </p:tav>
                                        <p:tav tm="100000">
                                          <p:val>
                                            <p:strVal val="#ppt_y"/>
                                          </p:val>
                                        </p:tav>
                                      </p:tavLst>
                                    </p:anim>
                                  </p:childTnLst>
                                </p:cTn>
                              </p:par>
                            </p:childTnLst>
                          </p:cTn>
                        </p:par>
                        <p:par>
                          <p:cTn id="64" fill="hold">
                            <p:stCondLst>
                              <p:cond delay="12000"/>
                            </p:stCondLst>
                            <p:childTnLst>
                              <p:par>
                                <p:cTn id="65" nodeType="afterEffect" presetClass="entr" presetSubtype="8" presetID="2" grpId="13" fill="hold">
                                  <p:stCondLst>
                                    <p:cond delay="0"/>
                                  </p:stCondLst>
                                  <p:iterate type="el" backwards="0">
                                    <p:tmAbs val="0"/>
                                  </p:iterate>
                                  <p:childTnLst>
                                    <p:set>
                                      <p:cBhvr>
                                        <p:cTn id="66" fill="hold"/>
                                        <p:tgtEl>
                                          <p:spTgt spid="89"/>
                                        </p:tgtEl>
                                        <p:attrNameLst>
                                          <p:attrName>style.visibility</p:attrName>
                                        </p:attrNameLst>
                                      </p:cBhvr>
                                      <p:to>
                                        <p:strVal val="visible"/>
                                      </p:to>
                                    </p:set>
                                    <p:anim calcmode="lin" valueType="num">
                                      <p:cBhvr>
                                        <p:cTn id="67" dur="1000" fill="hold"/>
                                        <p:tgtEl>
                                          <p:spTgt spid="89"/>
                                        </p:tgtEl>
                                        <p:attrNameLst>
                                          <p:attrName>ppt_x</p:attrName>
                                        </p:attrNameLst>
                                      </p:cBhvr>
                                      <p:tavLst>
                                        <p:tav tm="0">
                                          <p:val>
                                            <p:strVal val="0-#ppt_w/2"/>
                                          </p:val>
                                        </p:tav>
                                        <p:tav tm="100000">
                                          <p:val>
                                            <p:strVal val="#ppt_x"/>
                                          </p:val>
                                        </p:tav>
                                      </p:tavLst>
                                    </p:anim>
                                    <p:anim calcmode="lin" valueType="num">
                                      <p:cBhvr>
                                        <p:cTn id="68" dur="1000" fill="hold"/>
                                        <p:tgtEl>
                                          <p:spTgt spid="89"/>
                                        </p:tgtEl>
                                        <p:attrNameLst>
                                          <p:attrName>ppt_y</p:attrName>
                                        </p:attrNameLst>
                                      </p:cBhvr>
                                      <p:tavLst>
                                        <p:tav tm="0">
                                          <p:val>
                                            <p:strVal val="#ppt_y"/>
                                          </p:val>
                                        </p:tav>
                                        <p:tav tm="100000">
                                          <p:val>
                                            <p:strVal val="#ppt_y"/>
                                          </p:val>
                                        </p:tav>
                                      </p:tavLst>
                                    </p:anim>
                                  </p:childTnLst>
                                </p:cTn>
                              </p:par>
                            </p:childTnLst>
                          </p:cTn>
                        </p:par>
                        <p:par>
                          <p:cTn id="69" fill="hold">
                            <p:stCondLst>
                              <p:cond delay="13000"/>
                            </p:stCondLst>
                            <p:childTnLst>
                              <p:par>
                                <p:cTn id="70" nodeType="afterEffect" presetClass="entr" presetSubtype="8" presetID="2" grpId="14" fill="hold">
                                  <p:stCondLst>
                                    <p:cond delay="0"/>
                                  </p:stCondLst>
                                  <p:iterate type="el" backwards="0">
                                    <p:tmAbs val="0"/>
                                  </p:iterate>
                                  <p:childTnLst>
                                    <p:set>
                                      <p:cBhvr>
                                        <p:cTn id="71" fill="hold"/>
                                        <p:tgtEl>
                                          <p:spTgt spid="90"/>
                                        </p:tgtEl>
                                        <p:attrNameLst>
                                          <p:attrName>style.visibility</p:attrName>
                                        </p:attrNameLst>
                                      </p:cBhvr>
                                      <p:to>
                                        <p:strVal val="visible"/>
                                      </p:to>
                                    </p:set>
                                    <p:anim calcmode="lin" valueType="num">
                                      <p:cBhvr>
                                        <p:cTn id="72" dur="1000" fill="hold"/>
                                        <p:tgtEl>
                                          <p:spTgt spid="90"/>
                                        </p:tgtEl>
                                        <p:attrNameLst>
                                          <p:attrName>ppt_x</p:attrName>
                                        </p:attrNameLst>
                                      </p:cBhvr>
                                      <p:tavLst>
                                        <p:tav tm="0">
                                          <p:val>
                                            <p:strVal val="0-#ppt_w/2"/>
                                          </p:val>
                                        </p:tav>
                                        <p:tav tm="100000">
                                          <p:val>
                                            <p:strVal val="#ppt_x"/>
                                          </p:val>
                                        </p:tav>
                                      </p:tavLst>
                                    </p:anim>
                                    <p:anim calcmode="lin" valueType="num">
                                      <p:cBhvr>
                                        <p:cTn id="73" dur="1000" fill="hold"/>
                                        <p:tgtEl>
                                          <p:spTgt spid="90"/>
                                        </p:tgtEl>
                                        <p:attrNameLst>
                                          <p:attrName>ppt_y</p:attrName>
                                        </p:attrNameLst>
                                      </p:cBhvr>
                                      <p:tavLst>
                                        <p:tav tm="0">
                                          <p:val>
                                            <p:strVal val="#ppt_y"/>
                                          </p:val>
                                        </p:tav>
                                        <p:tav tm="100000">
                                          <p:val>
                                            <p:strVal val="#ppt_y"/>
                                          </p:val>
                                        </p:tav>
                                      </p:tavLst>
                                    </p:anim>
                                  </p:childTnLst>
                                </p:cTn>
                              </p:par>
                            </p:childTnLst>
                          </p:cTn>
                        </p:par>
                        <p:par>
                          <p:cTn id="74" fill="hold">
                            <p:stCondLst>
                              <p:cond delay="14000"/>
                            </p:stCondLst>
                            <p:childTnLst>
                              <p:par>
                                <p:cTn id="75" nodeType="afterEffect" presetClass="entr" presetSubtype="8" presetID="2" grpId="15" fill="hold">
                                  <p:stCondLst>
                                    <p:cond delay="0"/>
                                  </p:stCondLst>
                                  <p:iterate type="el" backwards="0">
                                    <p:tmAbs val="0"/>
                                  </p:iterate>
                                  <p:childTnLst>
                                    <p:set>
                                      <p:cBhvr>
                                        <p:cTn id="76" fill="hold"/>
                                        <p:tgtEl>
                                          <p:spTgt spid="91"/>
                                        </p:tgtEl>
                                        <p:attrNameLst>
                                          <p:attrName>style.visibility</p:attrName>
                                        </p:attrNameLst>
                                      </p:cBhvr>
                                      <p:to>
                                        <p:strVal val="visible"/>
                                      </p:to>
                                    </p:set>
                                    <p:anim calcmode="lin" valueType="num">
                                      <p:cBhvr>
                                        <p:cTn id="77" dur="1000" fill="hold"/>
                                        <p:tgtEl>
                                          <p:spTgt spid="91"/>
                                        </p:tgtEl>
                                        <p:attrNameLst>
                                          <p:attrName>ppt_x</p:attrName>
                                        </p:attrNameLst>
                                      </p:cBhvr>
                                      <p:tavLst>
                                        <p:tav tm="0">
                                          <p:val>
                                            <p:strVal val="0-#ppt_w/2"/>
                                          </p:val>
                                        </p:tav>
                                        <p:tav tm="100000">
                                          <p:val>
                                            <p:strVal val="#ppt_x"/>
                                          </p:val>
                                        </p:tav>
                                      </p:tavLst>
                                    </p:anim>
                                    <p:anim calcmode="lin" valueType="num">
                                      <p:cBhvr>
                                        <p:cTn id="78" dur="1000" fill="hold"/>
                                        <p:tgtEl>
                                          <p:spTgt spid="91"/>
                                        </p:tgtEl>
                                        <p:attrNameLst>
                                          <p:attrName>ppt_y</p:attrName>
                                        </p:attrNameLst>
                                      </p:cBhvr>
                                      <p:tavLst>
                                        <p:tav tm="0">
                                          <p:val>
                                            <p:strVal val="#ppt_y"/>
                                          </p:val>
                                        </p:tav>
                                        <p:tav tm="100000">
                                          <p:val>
                                            <p:strVal val="#ppt_y"/>
                                          </p:val>
                                        </p:tav>
                                      </p:tavLst>
                                    </p:anim>
                                  </p:childTnLst>
                                </p:cTn>
                              </p:par>
                            </p:childTnLst>
                          </p:cTn>
                        </p:par>
                        <p:par>
                          <p:cTn id="79" fill="hold">
                            <p:stCondLst>
                              <p:cond delay="15000"/>
                            </p:stCondLst>
                            <p:childTnLst>
                              <p:par>
                                <p:cTn id="80" nodeType="afterEffect" presetClass="entr" presetSubtype="8" presetID="2" grpId="16" fill="hold">
                                  <p:stCondLst>
                                    <p:cond delay="0"/>
                                  </p:stCondLst>
                                  <p:iterate type="el" backwards="0">
                                    <p:tmAbs val="0"/>
                                  </p:iterate>
                                  <p:childTnLst>
                                    <p:set>
                                      <p:cBhvr>
                                        <p:cTn id="81" fill="hold"/>
                                        <p:tgtEl>
                                          <p:spTgt spid="92"/>
                                        </p:tgtEl>
                                        <p:attrNameLst>
                                          <p:attrName>style.visibility</p:attrName>
                                        </p:attrNameLst>
                                      </p:cBhvr>
                                      <p:to>
                                        <p:strVal val="visible"/>
                                      </p:to>
                                    </p:set>
                                    <p:anim calcmode="lin" valueType="num">
                                      <p:cBhvr>
                                        <p:cTn id="82" dur="1000" fill="hold"/>
                                        <p:tgtEl>
                                          <p:spTgt spid="92"/>
                                        </p:tgtEl>
                                        <p:attrNameLst>
                                          <p:attrName>ppt_x</p:attrName>
                                        </p:attrNameLst>
                                      </p:cBhvr>
                                      <p:tavLst>
                                        <p:tav tm="0">
                                          <p:val>
                                            <p:strVal val="0-#ppt_w/2"/>
                                          </p:val>
                                        </p:tav>
                                        <p:tav tm="100000">
                                          <p:val>
                                            <p:strVal val="#ppt_x"/>
                                          </p:val>
                                        </p:tav>
                                      </p:tavLst>
                                    </p:anim>
                                    <p:anim calcmode="lin" valueType="num">
                                      <p:cBhvr>
                                        <p:cTn id="83" dur="1000" fill="hold"/>
                                        <p:tgtEl>
                                          <p:spTgt spid="92"/>
                                        </p:tgtEl>
                                        <p:attrNameLst>
                                          <p:attrName>ppt_y</p:attrName>
                                        </p:attrNameLst>
                                      </p:cBhvr>
                                      <p:tavLst>
                                        <p:tav tm="0">
                                          <p:val>
                                            <p:strVal val="#ppt_y"/>
                                          </p:val>
                                        </p:tav>
                                        <p:tav tm="100000">
                                          <p:val>
                                            <p:strVal val="#ppt_y"/>
                                          </p:val>
                                        </p:tav>
                                      </p:tavLst>
                                    </p:anim>
                                  </p:childTnLst>
                                </p:cTn>
                              </p:par>
                            </p:childTnLst>
                          </p:cTn>
                        </p:par>
                        <p:par>
                          <p:cTn id="84" fill="hold">
                            <p:stCondLst>
                              <p:cond delay="16000"/>
                            </p:stCondLst>
                            <p:childTnLst>
                              <p:par>
                                <p:cTn id="85" nodeType="afterEffect" presetClass="entr" presetSubtype="8" presetID="2" grpId="17" fill="hold">
                                  <p:stCondLst>
                                    <p:cond delay="0"/>
                                  </p:stCondLst>
                                  <p:iterate type="el" backwards="0">
                                    <p:tmAbs val="0"/>
                                  </p:iterate>
                                  <p:childTnLst>
                                    <p:set>
                                      <p:cBhvr>
                                        <p:cTn id="86" fill="hold"/>
                                        <p:tgtEl>
                                          <p:spTgt spid="93"/>
                                        </p:tgtEl>
                                        <p:attrNameLst>
                                          <p:attrName>style.visibility</p:attrName>
                                        </p:attrNameLst>
                                      </p:cBhvr>
                                      <p:to>
                                        <p:strVal val="visible"/>
                                      </p:to>
                                    </p:set>
                                    <p:anim calcmode="lin" valueType="num">
                                      <p:cBhvr>
                                        <p:cTn id="87" dur="1000" fill="hold"/>
                                        <p:tgtEl>
                                          <p:spTgt spid="93"/>
                                        </p:tgtEl>
                                        <p:attrNameLst>
                                          <p:attrName>ppt_x</p:attrName>
                                        </p:attrNameLst>
                                      </p:cBhvr>
                                      <p:tavLst>
                                        <p:tav tm="0">
                                          <p:val>
                                            <p:strVal val="0-#ppt_w/2"/>
                                          </p:val>
                                        </p:tav>
                                        <p:tav tm="100000">
                                          <p:val>
                                            <p:strVal val="#ppt_x"/>
                                          </p:val>
                                        </p:tav>
                                      </p:tavLst>
                                    </p:anim>
                                    <p:anim calcmode="lin" valueType="num">
                                      <p:cBhvr>
                                        <p:cTn id="88" dur="1000" fill="hold"/>
                                        <p:tgtEl>
                                          <p:spTgt spid="93"/>
                                        </p:tgtEl>
                                        <p:attrNameLst>
                                          <p:attrName>ppt_y</p:attrName>
                                        </p:attrNameLst>
                                      </p:cBhvr>
                                      <p:tavLst>
                                        <p:tav tm="0">
                                          <p:val>
                                            <p:strVal val="#ppt_y"/>
                                          </p:val>
                                        </p:tav>
                                        <p:tav tm="100000">
                                          <p:val>
                                            <p:strVal val="#ppt_y"/>
                                          </p:val>
                                        </p:tav>
                                      </p:tavLst>
                                    </p:anim>
                                  </p:childTnLst>
                                </p:cTn>
                              </p:par>
                            </p:childTnLst>
                          </p:cTn>
                        </p:par>
                        <p:par>
                          <p:cTn id="89" fill="hold">
                            <p:stCondLst>
                              <p:cond delay="17000"/>
                            </p:stCondLst>
                            <p:childTnLst>
                              <p:par>
                                <p:cTn id="90" nodeType="afterEffect" presetClass="entr" presetSubtype="8" presetID="2" grpId="18" fill="hold">
                                  <p:stCondLst>
                                    <p:cond delay="0"/>
                                  </p:stCondLst>
                                  <p:iterate type="el" backwards="0">
                                    <p:tmAbs val="0"/>
                                  </p:iterate>
                                  <p:childTnLst>
                                    <p:set>
                                      <p:cBhvr>
                                        <p:cTn id="91" fill="hold"/>
                                        <p:tgtEl>
                                          <p:spTgt spid="94"/>
                                        </p:tgtEl>
                                        <p:attrNameLst>
                                          <p:attrName>style.visibility</p:attrName>
                                        </p:attrNameLst>
                                      </p:cBhvr>
                                      <p:to>
                                        <p:strVal val="visible"/>
                                      </p:to>
                                    </p:set>
                                    <p:anim calcmode="lin" valueType="num">
                                      <p:cBhvr>
                                        <p:cTn id="92" dur="1000" fill="hold"/>
                                        <p:tgtEl>
                                          <p:spTgt spid="94"/>
                                        </p:tgtEl>
                                        <p:attrNameLst>
                                          <p:attrName>ppt_x</p:attrName>
                                        </p:attrNameLst>
                                      </p:cBhvr>
                                      <p:tavLst>
                                        <p:tav tm="0">
                                          <p:val>
                                            <p:strVal val="0-#ppt_w/2"/>
                                          </p:val>
                                        </p:tav>
                                        <p:tav tm="100000">
                                          <p:val>
                                            <p:strVal val="#ppt_x"/>
                                          </p:val>
                                        </p:tav>
                                      </p:tavLst>
                                    </p:anim>
                                    <p:anim calcmode="lin" valueType="num">
                                      <p:cBhvr>
                                        <p:cTn id="93" dur="1000" fill="hold"/>
                                        <p:tgtEl>
                                          <p:spTgt spid="94"/>
                                        </p:tgtEl>
                                        <p:attrNameLst>
                                          <p:attrName>ppt_y</p:attrName>
                                        </p:attrNameLst>
                                      </p:cBhvr>
                                      <p:tavLst>
                                        <p:tav tm="0">
                                          <p:val>
                                            <p:strVal val="#ppt_y"/>
                                          </p:val>
                                        </p:tav>
                                        <p:tav tm="100000">
                                          <p:val>
                                            <p:strVal val="#ppt_y"/>
                                          </p:val>
                                        </p:tav>
                                      </p:tavLst>
                                    </p:anim>
                                  </p:childTnLst>
                                </p:cTn>
                              </p:par>
                            </p:childTnLst>
                          </p:cTn>
                        </p:par>
                        <p:par>
                          <p:cTn id="94" fill="hold">
                            <p:stCondLst>
                              <p:cond delay="18000"/>
                            </p:stCondLst>
                            <p:childTnLst>
                              <p:par>
                                <p:cTn id="95" nodeType="afterEffect" presetClass="entr" presetSubtype="8" presetID="2" grpId="19" fill="hold">
                                  <p:stCondLst>
                                    <p:cond delay="0"/>
                                  </p:stCondLst>
                                  <p:iterate type="el" backwards="0">
                                    <p:tmAbs val="0"/>
                                  </p:iterate>
                                  <p:childTnLst>
                                    <p:set>
                                      <p:cBhvr>
                                        <p:cTn id="96" fill="hold"/>
                                        <p:tgtEl>
                                          <p:spTgt spid="95"/>
                                        </p:tgtEl>
                                        <p:attrNameLst>
                                          <p:attrName>style.visibility</p:attrName>
                                        </p:attrNameLst>
                                      </p:cBhvr>
                                      <p:to>
                                        <p:strVal val="visible"/>
                                      </p:to>
                                    </p:set>
                                    <p:anim calcmode="lin" valueType="num">
                                      <p:cBhvr>
                                        <p:cTn id="97" dur="1000" fill="hold"/>
                                        <p:tgtEl>
                                          <p:spTgt spid="95"/>
                                        </p:tgtEl>
                                        <p:attrNameLst>
                                          <p:attrName>ppt_x</p:attrName>
                                        </p:attrNameLst>
                                      </p:cBhvr>
                                      <p:tavLst>
                                        <p:tav tm="0">
                                          <p:val>
                                            <p:strVal val="0-#ppt_w/2"/>
                                          </p:val>
                                        </p:tav>
                                        <p:tav tm="100000">
                                          <p:val>
                                            <p:strVal val="#ppt_x"/>
                                          </p:val>
                                        </p:tav>
                                      </p:tavLst>
                                    </p:anim>
                                    <p:anim calcmode="lin" valueType="num">
                                      <p:cBhvr>
                                        <p:cTn id="98" dur="1000" fill="hold"/>
                                        <p:tgtEl>
                                          <p:spTgt spid="95"/>
                                        </p:tgtEl>
                                        <p:attrNameLst>
                                          <p:attrName>ppt_y</p:attrName>
                                        </p:attrNameLst>
                                      </p:cBhvr>
                                      <p:tavLst>
                                        <p:tav tm="0">
                                          <p:val>
                                            <p:strVal val="#ppt_y"/>
                                          </p:val>
                                        </p:tav>
                                        <p:tav tm="100000">
                                          <p:val>
                                            <p:strVal val="#ppt_y"/>
                                          </p:val>
                                        </p:tav>
                                      </p:tavLst>
                                    </p:anim>
                                  </p:childTnLst>
                                </p:cTn>
                              </p:par>
                            </p:childTnLst>
                          </p:cTn>
                        </p:par>
                        <p:par>
                          <p:cTn id="99" fill="hold">
                            <p:stCondLst>
                              <p:cond delay="19000"/>
                            </p:stCondLst>
                            <p:childTnLst>
                              <p:par>
                                <p:cTn id="100" nodeType="afterEffect" presetClass="entr" presetSubtype="8" presetID="2" grpId="20" fill="hold">
                                  <p:stCondLst>
                                    <p:cond delay="0"/>
                                  </p:stCondLst>
                                  <p:iterate type="el" backwards="0">
                                    <p:tmAbs val="0"/>
                                  </p:iterate>
                                  <p:childTnLst>
                                    <p:set>
                                      <p:cBhvr>
                                        <p:cTn id="101" fill="hold"/>
                                        <p:tgtEl>
                                          <p:spTgt spid="96"/>
                                        </p:tgtEl>
                                        <p:attrNameLst>
                                          <p:attrName>style.visibility</p:attrName>
                                        </p:attrNameLst>
                                      </p:cBhvr>
                                      <p:to>
                                        <p:strVal val="visible"/>
                                      </p:to>
                                    </p:set>
                                    <p:anim calcmode="lin" valueType="num">
                                      <p:cBhvr>
                                        <p:cTn id="102" dur="1000" fill="hold"/>
                                        <p:tgtEl>
                                          <p:spTgt spid="96"/>
                                        </p:tgtEl>
                                        <p:attrNameLst>
                                          <p:attrName>ppt_x</p:attrName>
                                        </p:attrNameLst>
                                      </p:cBhvr>
                                      <p:tavLst>
                                        <p:tav tm="0">
                                          <p:val>
                                            <p:strVal val="0-#ppt_w/2"/>
                                          </p:val>
                                        </p:tav>
                                        <p:tav tm="100000">
                                          <p:val>
                                            <p:strVal val="#ppt_x"/>
                                          </p:val>
                                        </p:tav>
                                      </p:tavLst>
                                    </p:anim>
                                    <p:anim calcmode="lin" valueType="num">
                                      <p:cBhvr>
                                        <p:cTn id="103" dur="1000" fill="hold"/>
                                        <p:tgtEl>
                                          <p:spTgt spid="96"/>
                                        </p:tgtEl>
                                        <p:attrNameLst>
                                          <p:attrName>ppt_y</p:attrName>
                                        </p:attrNameLst>
                                      </p:cBhvr>
                                      <p:tavLst>
                                        <p:tav tm="0">
                                          <p:val>
                                            <p:strVal val="#ppt_y"/>
                                          </p:val>
                                        </p:tav>
                                        <p:tav tm="100000">
                                          <p:val>
                                            <p:strVal val="#ppt_y"/>
                                          </p:val>
                                        </p:tav>
                                      </p:tavLst>
                                    </p:anim>
                                  </p:childTnLst>
                                </p:cTn>
                              </p:par>
                            </p:childTnLst>
                          </p:cTn>
                        </p:par>
                        <p:par>
                          <p:cTn id="104" fill="hold">
                            <p:stCondLst>
                              <p:cond delay="20000"/>
                            </p:stCondLst>
                            <p:childTnLst>
                              <p:par>
                                <p:cTn id="105" nodeType="afterEffect" presetClass="entr" presetSubtype="8" presetID="2" grpId="21" fill="hold">
                                  <p:stCondLst>
                                    <p:cond delay="0"/>
                                  </p:stCondLst>
                                  <p:iterate type="el" backwards="0">
                                    <p:tmAbs val="0"/>
                                  </p:iterate>
                                  <p:childTnLst>
                                    <p:set>
                                      <p:cBhvr>
                                        <p:cTn id="106" fill="hold"/>
                                        <p:tgtEl>
                                          <p:spTgt spid="97"/>
                                        </p:tgtEl>
                                        <p:attrNameLst>
                                          <p:attrName>style.visibility</p:attrName>
                                        </p:attrNameLst>
                                      </p:cBhvr>
                                      <p:to>
                                        <p:strVal val="visible"/>
                                      </p:to>
                                    </p:set>
                                    <p:anim calcmode="lin" valueType="num">
                                      <p:cBhvr>
                                        <p:cTn id="107" dur="1000" fill="hold"/>
                                        <p:tgtEl>
                                          <p:spTgt spid="97"/>
                                        </p:tgtEl>
                                        <p:attrNameLst>
                                          <p:attrName>ppt_x</p:attrName>
                                        </p:attrNameLst>
                                      </p:cBhvr>
                                      <p:tavLst>
                                        <p:tav tm="0">
                                          <p:val>
                                            <p:strVal val="0-#ppt_w/2"/>
                                          </p:val>
                                        </p:tav>
                                        <p:tav tm="100000">
                                          <p:val>
                                            <p:strVal val="#ppt_x"/>
                                          </p:val>
                                        </p:tav>
                                      </p:tavLst>
                                    </p:anim>
                                    <p:anim calcmode="lin" valueType="num">
                                      <p:cBhvr>
                                        <p:cTn id="108" dur="10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2" grpId="16"/>
      <p:bldP build="whole" bldLvl="1" animBg="1" rev="0" advAuto="0" spid="83" grpId="7"/>
      <p:bldP build="whole" bldLvl="1" animBg="1" rev="0" advAuto="0" spid="85" grpId="9"/>
      <p:bldP build="whole" bldLvl="1" animBg="1" rev="0" advAuto="0" spid="94" grpId="18"/>
      <p:bldP build="whole" bldLvl="1" animBg="1" rev="0" advAuto="0" spid="79" grpId="3"/>
      <p:bldP build="whole" bldLvl="1" animBg="1" rev="0" advAuto="0" spid="99" grpId="1"/>
      <p:bldP build="whole" bldLvl="1" animBg="1" rev="0" advAuto="0" spid="98" grpId="2"/>
      <p:bldP build="whole" bldLvl="1" animBg="1" rev="0" advAuto="0" spid="88" grpId="12"/>
      <p:bldP build="whole" bldLvl="1" animBg="1" rev="0" advAuto="0" spid="82" grpId="6"/>
      <p:bldP build="whole" bldLvl="1" animBg="1" rev="0" advAuto="0" spid="84" grpId="8"/>
      <p:bldP build="whole" bldLvl="1" animBg="1" rev="0" advAuto="0" spid="93" grpId="17"/>
      <p:bldP build="whole" bldLvl="1" animBg="1" rev="0" advAuto="0" spid="86" grpId="10"/>
      <p:bldP build="whole" bldLvl="1" animBg="1" rev="0" advAuto="0" spid="96" grpId="20"/>
      <p:bldP build="whole" bldLvl="1" animBg="1" rev="0" advAuto="0" spid="97" grpId="21"/>
      <p:bldP build="whole" bldLvl="1" animBg="1" rev="0" advAuto="0" spid="89" grpId="13"/>
      <p:bldP build="whole" bldLvl="1" animBg="1" rev="0" advAuto="0" spid="95" grpId="19"/>
      <p:bldP build="whole" bldLvl="1" animBg="1" rev="0" advAuto="0" spid="87" grpId="11"/>
      <p:bldP build="whole" bldLvl="1" animBg="1" rev="0" advAuto="0" spid="90" grpId="14"/>
      <p:bldP build="whole" bldLvl="1" animBg="1" rev="0" advAuto="0" spid="80" grpId="4"/>
      <p:bldP build="whole" bldLvl="1" animBg="1" rev="0" advAuto="0" spid="81" grpId="5"/>
      <p:bldP build="whole" bldLvl="1" animBg="1" rev="0" advAuto="0" spid="91" grpId="15"/>
    </p:bldLst>
  </p:timing>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1" name="Shape 101"/>
          <p:cNvSpPr/>
          <p:nvPr>
            <p:ph type="title" idx="4294967295"/>
          </p:nvPr>
        </p:nvSpPr>
        <p:spPr>
          <a:xfrm>
            <a:off x="457200" y="71437"/>
            <a:ext cx="8229600" cy="1143001"/>
          </a:xfrm>
          <a:prstGeom prst="rect">
            <a:avLst/>
          </a:prstGeom>
        </p:spPr>
        <p:txBody>
          <a:bodyPr lIns="0" tIns="0" rIns="0" bIns="0">
            <a:normAutofit fontScale="100000" lnSpcReduction="0"/>
          </a:bodyPr>
          <a:lstStyle>
            <a:lvl1pPr>
              <a:defRPr sz="4000">
                <a:solidFill>
                  <a:srgbClr val="F8A500"/>
                </a:solidFill>
                <a:effectLst>
                  <a:outerShdw sx="100000" sy="100000" kx="0" ky="0" algn="b" rotWithShape="0" blurRad="12700" dist="25400" dir="2700000">
                    <a:srgbClr val="000000"/>
                  </a:outerShdw>
                </a:effectLst>
              </a:defRPr>
            </a:lvl1pPr>
          </a:lstStyle>
          <a:p>
            <a:pPr lvl="0">
              <a:defRPr sz="1800">
                <a:solidFill>
                  <a:srgbClr val="000000"/>
                </a:solidFill>
                <a:effectLst/>
              </a:defRPr>
            </a:pPr>
            <a:r>
              <a:rPr sz="4000">
                <a:solidFill>
                  <a:srgbClr val="F8A500"/>
                </a:solidFill>
                <a:effectLst>
                  <a:outerShdw sx="100000" sy="100000" kx="0" ky="0" algn="b" rotWithShape="0" blurRad="12700" dist="25400" dir="2700000">
                    <a:srgbClr val="000000"/>
                  </a:outerShdw>
                </a:effectLst>
              </a:rPr>
              <a:t>CRITICITA’ al DPCM (I)</a:t>
            </a:r>
          </a:p>
        </p:txBody>
      </p:sp>
      <p:sp>
        <p:nvSpPr>
          <p:cNvPr id="102" name="Shape 102"/>
          <p:cNvSpPr/>
          <p:nvPr>
            <p:ph type="body" idx="4294967295"/>
          </p:nvPr>
        </p:nvSpPr>
        <p:spPr>
          <a:xfrm>
            <a:off x="457200" y="1214437"/>
            <a:ext cx="8229600" cy="4530726"/>
          </a:xfrm>
          <a:prstGeom prst="rect">
            <a:avLst/>
          </a:prstGeom>
        </p:spPr>
        <p:txBody>
          <a:bodyPr lIns="0" tIns="0" rIns="0" bIns="0">
            <a:normAutofit fontScale="100000" lnSpcReduction="0"/>
          </a:bodyPr>
          <a:lstStyle/>
          <a:p>
            <a:pPr lvl="0" marL="238065" indent="-238065" defTabSz="850391">
              <a:spcBef>
                <a:spcPts val="500"/>
              </a:spcBef>
              <a:buClr>
                <a:srgbClr val="FF6600"/>
              </a:buClr>
              <a:defRPr sz="1800">
                <a:solidFill>
                  <a:srgbClr val="000000"/>
                </a:solidFill>
              </a:defRPr>
            </a:pPr>
            <a:r>
              <a:rPr sz="2232">
                <a:solidFill>
                  <a:srgbClr val="FFFFFF"/>
                </a:solidFill>
                <a:effectLst>
                  <a:outerShdw sx="100000" sy="100000" kx="0" ky="0" algn="b" rotWithShape="0" blurRad="11811" dist="23622" dir="2700000">
                    <a:srgbClr val="000000"/>
                  </a:outerShdw>
                </a:effectLst>
                <a:latin typeface="Arial"/>
                <a:ea typeface="Arial"/>
                <a:cs typeface="Arial"/>
                <a:sym typeface="Arial"/>
              </a:rPr>
              <a:t>Non viene prevista alcuna fase di sperimentazione in Regioni pilota ,a differenza del Decreto n. 230 del 1999, al fine di potere portare dei correttivi, inevitabili, ed una maggiore garanzia di risultato.</a:t>
            </a:r>
            <a:endParaRPr sz="2232">
              <a:solidFill>
                <a:srgbClr val="FFFFFF"/>
              </a:solidFill>
              <a:effectLst>
                <a:outerShdw sx="100000" sy="100000" kx="0" ky="0" algn="b" rotWithShape="0" blurRad="11811" dist="23622" dir="2700000">
                  <a:srgbClr val="000000"/>
                </a:outerShdw>
              </a:effectLst>
              <a:latin typeface="Arial"/>
              <a:ea typeface="Arial"/>
              <a:cs typeface="Arial"/>
              <a:sym typeface="Arial"/>
            </a:endParaRPr>
          </a:p>
          <a:p>
            <a:pPr lvl="0" marL="317420" indent="-317420" defTabSz="850391">
              <a:buClr>
                <a:srgbClr val="FF6600"/>
              </a:buClr>
              <a:defRPr sz="1800">
                <a:solidFill>
                  <a:srgbClr val="000000"/>
                </a:solidFill>
              </a:defRPr>
            </a:pPr>
            <a:endParaRPr sz="2232">
              <a:solidFill>
                <a:srgbClr val="FFFFFF"/>
              </a:solidFill>
              <a:effectLst>
                <a:outerShdw sx="100000" sy="100000" kx="0" ky="0" algn="b" rotWithShape="0" blurRad="11811" dist="23622" dir="2700000">
                  <a:srgbClr val="000000"/>
                </a:outerShdw>
              </a:effectLst>
              <a:latin typeface="Arial"/>
              <a:ea typeface="Arial"/>
              <a:cs typeface="Arial"/>
              <a:sym typeface="Arial"/>
            </a:endParaRPr>
          </a:p>
          <a:p>
            <a:pPr lvl="0" marL="238065" indent="-238065" defTabSz="850391">
              <a:spcBef>
                <a:spcPts val="500"/>
              </a:spcBef>
              <a:buClr>
                <a:srgbClr val="FF6600"/>
              </a:buClr>
              <a:defRPr sz="1800">
                <a:solidFill>
                  <a:srgbClr val="000000"/>
                </a:solidFill>
              </a:defRPr>
            </a:pPr>
            <a:r>
              <a:rPr sz="2232">
                <a:solidFill>
                  <a:srgbClr val="FFFFFF"/>
                </a:solidFill>
                <a:effectLst>
                  <a:outerShdw sx="100000" sy="100000" kx="0" ky="0" algn="b" rotWithShape="0" blurRad="11811" dist="23622" dir="2700000">
                    <a:srgbClr val="000000"/>
                  </a:outerShdw>
                </a:effectLst>
                <a:latin typeface="Arial"/>
                <a:ea typeface="Arial"/>
                <a:cs typeface="Arial"/>
                <a:sym typeface="Arial"/>
              </a:rPr>
              <a:t>Vi è un’effettiva difficoltà di applicazione uniforme sul territorio nazionale , entro i termini di tempo previsti. Ad esempio:</a:t>
            </a:r>
            <a:endParaRPr sz="2232">
              <a:solidFill>
                <a:srgbClr val="FFFFFF"/>
              </a:solidFill>
              <a:effectLst>
                <a:outerShdw sx="100000" sy="100000" kx="0" ky="0" algn="b" rotWithShape="0" blurRad="11811" dist="23622" dir="2700000">
                  <a:srgbClr val="000000"/>
                </a:outerShdw>
              </a:effectLst>
              <a:latin typeface="Arial"/>
              <a:ea typeface="Arial"/>
              <a:cs typeface="Arial"/>
              <a:sym typeface="Arial"/>
            </a:endParaRPr>
          </a:p>
          <a:p>
            <a:pPr lvl="0" marL="317420" indent="-317420" defTabSz="850391">
              <a:defRPr sz="1800">
                <a:solidFill>
                  <a:srgbClr val="000000"/>
                </a:solidFill>
              </a:defRPr>
            </a:pPr>
            <a:endParaRPr sz="1860">
              <a:solidFill>
                <a:srgbClr val="FFFFFF"/>
              </a:solidFill>
              <a:effectLst>
                <a:outerShdw sx="100000" sy="100000" kx="0" ky="0" algn="b" rotWithShape="0" blurRad="11811" dist="23622" dir="2700000">
                  <a:srgbClr val="000000"/>
                </a:outerShdw>
              </a:effectLst>
            </a:endParaRPr>
          </a:p>
          <a:p>
            <a:pPr lvl="1" marL="595084" indent="-169888" defTabSz="850391">
              <a:spcBef>
                <a:spcPts val="400"/>
              </a:spcBef>
              <a:buClr>
                <a:srgbClr val="FF6600"/>
              </a:buClr>
              <a:defRPr sz="1800">
                <a:solidFill>
                  <a:srgbClr val="000000"/>
                </a:solidFill>
              </a:defRPr>
            </a:pPr>
            <a:r>
              <a:rPr sz="1674">
                <a:solidFill>
                  <a:srgbClr val="FFFFFF"/>
                </a:solidFill>
                <a:effectLst>
                  <a:outerShdw sx="100000" sy="100000" kx="0" ky="0" algn="b" rotWithShape="0" blurRad="11811" dist="23622" dir="2700000">
                    <a:srgbClr val="000000"/>
                  </a:outerShdw>
                </a:effectLst>
                <a:latin typeface="Arial"/>
                <a:ea typeface="Arial"/>
                <a:cs typeface="Arial"/>
                <a:sym typeface="Arial"/>
              </a:rPr>
              <a:t>  Le donne sono tutte concentrate in Lombardia, nell’Istituto di Castiglione delle Stiviere</a:t>
            </a:r>
            <a:endParaRPr sz="1674">
              <a:solidFill>
                <a:srgbClr val="FFFFFF"/>
              </a:solidFill>
              <a:effectLst>
                <a:outerShdw sx="100000" sy="100000" kx="0" ky="0" algn="b" rotWithShape="0" blurRad="11811" dist="23622" dir="2700000">
                  <a:srgbClr val="000000"/>
                </a:outerShdw>
              </a:effectLst>
              <a:latin typeface="Arial"/>
              <a:ea typeface="Arial"/>
              <a:cs typeface="Arial"/>
              <a:sym typeface="Arial"/>
            </a:endParaRPr>
          </a:p>
          <a:p>
            <a:pPr lvl="1" marL="689467" indent="-264271" defTabSz="850391">
              <a:spcBef>
                <a:spcPts val="600"/>
              </a:spcBef>
              <a:buClr>
                <a:srgbClr val="FF6600"/>
              </a:buClr>
              <a:defRPr sz="1800">
                <a:solidFill>
                  <a:srgbClr val="000000"/>
                </a:solidFill>
              </a:defRPr>
            </a:pPr>
            <a:endParaRPr sz="1674">
              <a:solidFill>
                <a:srgbClr val="FFFFFF"/>
              </a:solidFill>
              <a:effectLst>
                <a:outerShdw sx="100000" sy="100000" kx="0" ky="0" algn="b" rotWithShape="0" blurRad="11811" dist="23622" dir="2700000">
                  <a:srgbClr val="000000"/>
                </a:outerShdw>
              </a:effectLst>
              <a:latin typeface="Arial"/>
              <a:ea typeface="Arial"/>
              <a:cs typeface="Arial"/>
              <a:sym typeface="Arial"/>
            </a:endParaRPr>
          </a:p>
          <a:p>
            <a:pPr lvl="1" marL="595084" indent="-169888" defTabSz="850391">
              <a:spcBef>
                <a:spcPts val="400"/>
              </a:spcBef>
              <a:buClr>
                <a:srgbClr val="FF6600"/>
              </a:buClr>
              <a:defRPr sz="1800">
                <a:solidFill>
                  <a:srgbClr val="000000"/>
                </a:solidFill>
              </a:defRPr>
            </a:pPr>
            <a:r>
              <a:rPr sz="1674">
                <a:solidFill>
                  <a:srgbClr val="FFFFFF"/>
                </a:solidFill>
                <a:effectLst>
                  <a:outerShdw sx="100000" sy="100000" kx="0" ky="0" algn="b" rotWithShape="0" blurRad="11811" dist="23622" dir="2700000">
                    <a:srgbClr val="000000"/>
                  </a:outerShdw>
                </a:effectLst>
                <a:latin typeface="Arial"/>
                <a:ea typeface="Arial"/>
                <a:cs typeface="Arial"/>
                <a:sym typeface="Arial"/>
              </a:rPr>
              <a:t> Più del 50% degli internati sono residenti in sole quattro regioni ( Lombardia, Campania, Lazio, Sicilia)</a:t>
            </a:r>
          </a:p>
        </p:txBody>
      </p:sp>
    </p:spTree>
  </p:cSld>
  <p:clrMapOvr>
    <a:masterClrMapping/>
  </p:clrMapOvr>
  <p:transition spd="med" advClick="1"/>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4" name="Shape 104"/>
          <p:cNvSpPr/>
          <p:nvPr>
            <p:ph type="title" idx="4294967295"/>
          </p:nvPr>
        </p:nvSpPr>
        <p:spPr>
          <a:xfrm>
            <a:off x="457200" y="277812"/>
            <a:ext cx="8229600" cy="1143001"/>
          </a:xfrm>
          <a:prstGeom prst="rect">
            <a:avLst/>
          </a:prstGeom>
        </p:spPr>
        <p:txBody>
          <a:bodyPr lIns="0" tIns="0" rIns="0" bIns="0">
            <a:normAutofit fontScale="100000" lnSpcReduction="0"/>
          </a:bodyPr>
          <a:lstStyle>
            <a:lvl1pPr>
              <a:defRPr>
                <a:solidFill>
                  <a:srgbClr val="F8A500"/>
                </a:solidFill>
                <a:effectLst>
                  <a:outerShdw sx="100000" sy="100000" kx="0" ky="0" algn="b" rotWithShape="0" blurRad="12700" dist="25400" dir="2700000">
                    <a:srgbClr val="000000"/>
                  </a:outerShdw>
                </a:effectLst>
              </a:defRPr>
            </a:lvl1pPr>
          </a:lstStyle>
          <a:p>
            <a:pPr lvl="0">
              <a:defRPr sz="1800">
                <a:solidFill>
                  <a:srgbClr val="000000"/>
                </a:solidFill>
                <a:effectLst/>
              </a:defRPr>
            </a:pPr>
            <a:r>
              <a:rPr sz="4400">
                <a:solidFill>
                  <a:srgbClr val="F8A500"/>
                </a:solidFill>
                <a:effectLst>
                  <a:outerShdw sx="100000" sy="100000" kx="0" ky="0" algn="b" rotWithShape="0" blurRad="12700" dist="25400" dir="2700000">
                    <a:srgbClr val="000000"/>
                  </a:outerShdw>
                </a:effectLst>
              </a:rPr>
              <a:t>CRITICITA’ al DPCM (II)</a:t>
            </a:r>
          </a:p>
        </p:txBody>
      </p:sp>
      <p:sp>
        <p:nvSpPr>
          <p:cNvPr id="105" name="Shape 105"/>
          <p:cNvSpPr/>
          <p:nvPr>
            <p:ph type="body" idx="4294967295"/>
          </p:nvPr>
        </p:nvSpPr>
        <p:spPr>
          <a:xfrm>
            <a:off x="457200" y="1600200"/>
            <a:ext cx="8229600" cy="4530725"/>
          </a:xfrm>
          <a:prstGeom prst="rect">
            <a:avLst/>
          </a:prstGeom>
        </p:spPr>
        <p:txBody>
          <a:bodyPr lIns="0" tIns="0" rIns="0" bIns="0">
            <a:normAutofit fontScale="100000" lnSpcReduction="0"/>
          </a:bodyPr>
          <a:lstStyle/>
          <a:p>
            <a:pPr lvl="0" marL="198387" indent="-198387" defTabSz="850391">
              <a:spcBef>
                <a:spcPts val="400"/>
              </a:spcBef>
              <a:buClr>
                <a:srgbClr val="FF6600"/>
              </a:buClr>
              <a:defRPr sz="1800">
                <a:solidFill>
                  <a:srgbClr val="000000"/>
                </a:solidFill>
              </a:defRPr>
            </a:pPr>
            <a:r>
              <a:rPr sz="1860">
                <a:solidFill>
                  <a:srgbClr val="FFFFFF"/>
                </a:solidFill>
                <a:effectLst>
                  <a:outerShdw sx="100000" sy="100000" kx="0" ky="0" algn="b" rotWithShape="0" blurRad="11811" dist="23622" dir="2700000">
                    <a:srgbClr val="000000"/>
                  </a:outerShdw>
                </a:effectLst>
                <a:latin typeface="Arial"/>
                <a:ea typeface="Arial"/>
                <a:cs typeface="Arial"/>
                <a:sym typeface="Arial"/>
              </a:rPr>
              <a:t>É</a:t>
            </a:r>
            <a:r>
              <a:rPr sz="1860">
                <a:solidFill>
                  <a:srgbClr val="FFFFFF"/>
                </a:solidFill>
                <a:effectLst>
                  <a:outerShdw sx="100000" sy="100000" kx="0" ky="0" algn="b" rotWithShape="0" blurRad="11811" dist="23622" dir="2700000">
                    <a:srgbClr val="000000"/>
                  </a:outerShdw>
                </a:effectLst>
                <a:latin typeface="Arial"/>
                <a:ea typeface="Arial"/>
                <a:cs typeface="Arial"/>
                <a:sym typeface="Arial"/>
              </a:rPr>
              <a:t> poco realistico immaginare lo sfoltimento in 12 mesi dei ricoverati al termine della Misura di sicurezza, perchè la Finanziaria 2008 non ha riservato risorse aggiuntive alle regioni per sviluppare la rete dei servizi integrati con la residenzialità psichiatrica alternativa all’OPG. In particolare le misure alternative, quali la libertà vigilata e la licenza esperimento non sono a carico del fondo sanitario del Ministero della Giustizia, dunque non rientrano nella partita di giro operata dall’attuale DPCM.</a:t>
            </a:r>
            <a:endParaRPr sz="1860">
              <a:solidFill>
                <a:srgbClr val="FFFFFF"/>
              </a:solidFill>
              <a:effectLst>
                <a:outerShdw sx="100000" sy="100000" kx="0" ky="0" algn="b" rotWithShape="0" blurRad="11811" dist="23622" dir="2700000">
                  <a:srgbClr val="000000"/>
                </a:outerShdw>
              </a:effectLst>
              <a:latin typeface="Arial"/>
              <a:ea typeface="Arial"/>
              <a:cs typeface="Arial"/>
              <a:sym typeface="Arial"/>
            </a:endParaRPr>
          </a:p>
          <a:p>
            <a:pPr lvl="0" marL="317420" indent="-317420" defTabSz="850391">
              <a:buClr>
                <a:srgbClr val="FF6600"/>
              </a:buClr>
              <a:defRPr sz="1800">
                <a:solidFill>
                  <a:srgbClr val="000000"/>
                </a:solidFill>
              </a:defRPr>
            </a:pPr>
            <a:endParaRPr sz="1860">
              <a:solidFill>
                <a:srgbClr val="FFFFFF"/>
              </a:solidFill>
              <a:effectLst>
                <a:outerShdw sx="100000" sy="100000" kx="0" ky="0" algn="b" rotWithShape="0" blurRad="11811" dist="23622" dir="2700000">
                  <a:srgbClr val="000000"/>
                </a:outerShdw>
              </a:effectLst>
              <a:latin typeface="Arial"/>
              <a:ea typeface="Arial"/>
              <a:cs typeface="Arial"/>
              <a:sym typeface="Arial"/>
            </a:endParaRPr>
          </a:p>
          <a:p>
            <a:pPr lvl="0" marL="198387" indent="-198387" defTabSz="850391">
              <a:spcBef>
                <a:spcPts val="400"/>
              </a:spcBef>
              <a:buClr>
                <a:srgbClr val="FF6600"/>
              </a:buClr>
              <a:defRPr sz="1800">
                <a:solidFill>
                  <a:srgbClr val="000000"/>
                </a:solidFill>
              </a:defRPr>
            </a:pPr>
            <a:r>
              <a:rPr sz="1860">
                <a:solidFill>
                  <a:srgbClr val="FFFFFF"/>
                </a:solidFill>
                <a:effectLst>
                  <a:outerShdw sx="100000" sy="100000" kx="0" ky="0" algn="b" rotWithShape="0" blurRad="11811" dist="23622" dir="2700000">
                    <a:srgbClr val="000000"/>
                  </a:outerShdw>
                </a:effectLst>
                <a:latin typeface="Arial"/>
                <a:ea typeface="Arial"/>
                <a:cs typeface="Arial"/>
                <a:sym typeface="Arial"/>
              </a:rPr>
              <a:t>Non si tratta, tuttavia, soltanto di un problema di risorse aggiuntive da reperire, ma anche dell’incertezza di strumenti culturali ed organizzativi idonei a fronteggiare le sfide della territorialità.   </a:t>
            </a:r>
            <a:r>
              <a:rPr sz="1674">
                <a:solidFill>
                  <a:srgbClr val="FFFFFF"/>
                </a:solidFill>
                <a:effectLst>
                  <a:outerShdw sx="100000" sy="100000" kx="0" ky="0" algn="b" rotWithShape="0" blurRad="11811" dist="23622" dir="2700000">
                    <a:srgbClr val="000000"/>
                  </a:outerShdw>
                </a:effectLst>
                <a:latin typeface="Arial"/>
                <a:ea typeface="Arial"/>
                <a:cs typeface="Arial"/>
                <a:sym typeface="Arial"/>
              </a:rPr>
              <a:t>                                                          </a:t>
            </a:r>
            <a:endParaRPr sz="1674">
              <a:solidFill>
                <a:srgbClr val="FFFFFF"/>
              </a:solidFill>
              <a:effectLst>
                <a:outerShdw sx="100000" sy="100000" kx="0" ky="0" algn="b" rotWithShape="0" blurRad="11811" dist="23622" dir="2700000">
                  <a:srgbClr val="000000"/>
                </a:outerShdw>
              </a:effectLst>
              <a:latin typeface="Arial"/>
              <a:ea typeface="Arial"/>
              <a:cs typeface="Arial"/>
              <a:sym typeface="Arial"/>
            </a:endParaRPr>
          </a:p>
          <a:p>
            <a:pPr lvl="0" marL="317420" indent="-317420" defTabSz="850391">
              <a:buClr>
                <a:srgbClr val="FF6600"/>
              </a:buClr>
              <a:defRPr sz="1800">
                <a:solidFill>
                  <a:srgbClr val="000000"/>
                </a:solidFill>
              </a:defRPr>
            </a:pPr>
            <a:endParaRPr sz="1674">
              <a:solidFill>
                <a:srgbClr val="FFFFFF"/>
              </a:solidFill>
              <a:effectLst>
                <a:outerShdw sx="100000" sy="100000" kx="0" ky="0" algn="b" rotWithShape="0" blurRad="11811" dist="23622" dir="2700000">
                  <a:srgbClr val="000000"/>
                </a:outerShdw>
              </a:effectLst>
              <a:latin typeface="Arial"/>
              <a:ea typeface="Arial"/>
              <a:cs typeface="Arial"/>
              <a:sym typeface="Arial"/>
            </a:endParaRPr>
          </a:p>
          <a:p>
            <a:pPr lvl="0" marL="317420" indent="-317420" defTabSz="850391">
              <a:buClr>
                <a:srgbClr val="FF6600"/>
              </a:buClr>
              <a:defRPr sz="1800">
                <a:solidFill>
                  <a:srgbClr val="000000"/>
                </a:solidFill>
              </a:defRPr>
            </a:pPr>
            <a:endParaRPr sz="1674">
              <a:solidFill>
                <a:srgbClr val="FFFFFF"/>
              </a:solidFill>
              <a:effectLst>
                <a:outerShdw sx="100000" sy="100000" kx="0" ky="0" algn="b" rotWithShape="0" blurRad="11811" dist="23622" dir="2700000">
                  <a:srgbClr val="000000"/>
                </a:outerShdw>
              </a:effectLst>
              <a:latin typeface="Arial"/>
              <a:ea typeface="Arial"/>
              <a:cs typeface="Arial"/>
              <a:sym typeface="Arial"/>
            </a:endParaRPr>
          </a:p>
          <a:p>
            <a:pPr lvl="0" marL="317420" indent="-317420" defTabSz="850391">
              <a:spcBef>
                <a:spcPts val="400"/>
              </a:spcBef>
              <a:buSzTx/>
              <a:buNone/>
              <a:defRPr sz="1800">
                <a:solidFill>
                  <a:srgbClr val="000000"/>
                </a:solidFill>
              </a:defRPr>
            </a:pPr>
            <a:r>
              <a:rPr sz="1674">
                <a:solidFill>
                  <a:srgbClr val="FFFFFF"/>
                </a:solidFill>
                <a:effectLst>
                  <a:outerShdw sx="100000" sy="100000" kx="0" ky="0" algn="b" rotWithShape="0" blurRad="11811" dist="23622" dir="2700000">
                    <a:srgbClr val="000000"/>
                  </a:outerShdw>
                </a:effectLst>
                <a:latin typeface="Arial"/>
                <a:ea typeface="Arial"/>
                <a:cs typeface="Arial"/>
                <a:sym typeface="Arial"/>
              </a:rPr>
              <a:t>                                                      </a:t>
            </a:r>
          </a:p>
        </p:txBody>
      </p:sp>
      <p:sp>
        <p:nvSpPr>
          <p:cNvPr id="106" name="Shape 106"/>
          <p:cNvSpPr/>
          <p:nvPr/>
        </p:nvSpPr>
        <p:spPr>
          <a:xfrm>
            <a:off x="3581400" y="5829300"/>
            <a:ext cx="4419600" cy="3708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411162">
              <a:defRPr sz="1800">
                <a:solidFill>
                  <a:srgbClr val="FFFFFF"/>
                </a:solidFill>
                <a:effectLst>
                  <a:outerShdw sx="100000" sy="100000" kx="0" ky="0" algn="b" rotWithShape="0" blurRad="12700" dist="25400" dir="2700000">
                    <a:srgbClr val="000000"/>
                  </a:outerShdw>
                </a:effectLst>
              </a:defRPr>
            </a:lvl1pPr>
          </a:lstStyle>
          <a:p>
            <a:pPr lvl="0">
              <a:defRPr>
                <a:solidFill>
                  <a:srgbClr val="000000"/>
                </a:solidFill>
                <a:effectLst/>
              </a:defRPr>
            </a:pPr>
            <a:r>
              <a:rPr>
                <a:solidFill>
                  <a:srgbClr val="FFFFFF"/>
                </a:solidFill>
                <a:effectLst>
                  <a:outerShdw sx="100000" sy="100000" kx="0" ky="0" algn="b" rotWithShape="0" blurRad="12700" dist="25400" dir="2700000">
                    <a:srgbClr val="000000"/>
                  </a:outerShdw>
                </a:effectLst>
              </a:rPr>
              <a:t>( Rivellini, Il sole 24 ore Sanità,2009 )</a:t>
            </a:r>
          </a:p>
        </p:txBody>
      </p:sp>
    </p:spTree>
  </p:cSld>
  <p:clrMapOvr>
    <a:masterClrMapping/>
  </p:clrMapOvr>
  <p:transition spd="med" advClick="1"/>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108" name="image.png"/>
          <p:cNvPicPr/>
          <p:nvPr/>
        </p:nvPicPr>
        <p:blipFill>
          <a:blip r:embed="rId3">
            <a:extLst/>
          </a:blip>
          <a:stretch>
            <a:fillRect/>
          </a:stretch>
        </p:blipFill>
        <p:spPr>
          <a:xfrm>
            <a:off x="2743200" y="381000"/>
            <a:ext cx="4056063" cy="4572000"/>
          </a:xfrm>
          <a:prstGeom prst="rect">
            <a:avLst/>
          </a:prstGeom>
          <a:ln>
            <a:solidFill>
              <a:srgbClr val="3366FF"/>
            </a:solidFill>
            <a:round/>
          </a:ln>
        </p:spPr>
      </p:pic>
      <p:grpSp>
        <p:nvGrpSpPr>
          <p:cNvPr id="112" name="Group 112"/>
          <p:cNvGrpSpPr/>
          <p:nvPr/>
        </p:nvGrpSpPr>
        <p:grpSpPr>
          <a:xfrm>
            <a:off x="4013200" y="914399"/>
            <a:ext cx="4445000" cy="695961"/>
            <a:chOff x="0" y="0"/>
            <a:chExt cx="4445000" cy="695959"/>
          </a:xfrm>
        </p:grpSpPr>
        <p:sp>
          <p:nvSpPr>
            <p:cNvPr id="109" name="Shape 109"/>
            <p:cNvSpPr/>
            <p:nvPr/>
          </p:nvSpPr>
          <p:spPr>
            <a:xfrm>
              <a:off x="2921000" y="0"/>
              <a:ext cx="1524000" cy="677863"/>
            </a:xfrm>
            <a:prstGeom prst="rect">
              <a:avLst/>
            </a:prstGeom>
            <a:solidFill>
              <a:srgbClr val="FFCC00"/>
            </a:solidFill>
            <a:ln w="9525" cap="flat">
              <a:solidFill>
                <a:srgbClr val="99CCFF"/>
              </a:solidFill>
              <a:prstDash val="solid"/>
              <a:round/>
            </a:ln>
            <a:effectLst/>
          </p:spPr>
          <p:txBody>
            <a:bodyPr wrap="square" lIns="0" tIns="0" rIns="0" bIns="0" numCol="1" anchor="t">
              <a:noAutofit/>
            </a:bodyPr>
            <a:lstStyle/>
            <a:p>
              <a:pPr lvl="0" algn="ctr" defTabSz="411162">
                <a:lnSpc>
                  <a:spcPct val="90000"/>
                </a:lnSpc>
                <a:defRPr b="1" sz="1400">
                  <a:solidFill>
                    <a:srgbClr val="CE4500"/>
                  </a:solidFill>
                  <a:effectLst>
                    <a:outerShdw sx="100000" sy="100000" kx="0" ky="0" algn="b" rotWithShape="0" blurRad="12700" dist="25400" dir="2700000">
                      <a:srgbClr val="000000"/>
                    </a:outerShdw>
                  </a:effectLst>
                </a:defRPr>
              </a:pPr>
            </a:p>
          </p:txBody>
        </p:sp>
        <p:sp>
          <p:nvSpPr>
            <p:cNvPr id="110" name="Shape 110"/>
            <p:cNvSpPr/>
            <p:nvPr/>
          </p:nvSpPr>
          <p:spPr>
            <a:xfrm>
              <a:off x="0" y="0"/>
              <a:ext cx="2844800" cy="6778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016"/>
                  </a:moveTo>
                  <a:lnTo>
                    <a:pt x="21600" y="3642"/>
                  </a:lnTo>
                  <a:moveTo>
                    <a:pt x="21600" y="0"/>
                  </a:moveTo>
                  <a:lnTo>
                    <a:pt x="21600" y="21600"/>
                  </a:lnTo>
                </a:path>
              </a:pathLst>
            </a:custGeom>
            <a:noFill/>
            <a:ln w="9525" cap="flat">
              <a:solidFill>
                <a:srgbClr val="99CCFF"/>
              </a:solidFill>
              <a:prstDash val="solid"/>
              <a:round/>
            </a:ln>
            <a:effectLst/>
          </p:spPr>
          <p:txBody>
            <a:bodyPr wrap="square" lIns="0" tIns="0" rIns="0" bIns="0" numCol="1" anchor="t">
              <a:noAutofit/>
            </a:bodyPr>
            <a:lstStyle/>
            <a:p>
              <a:pPr lvl="0" algn="ctr" defTabSz="411162">
                <a:lnSpc>
                  <a:spcPct val="90000"/>
                </a:lnSpc>
                <a:defRPr b="1" sz="1400">
                  <a:solidFill>
                    <a:srgbClr val="CE4500"/>
                  </a:solidFill>
                  <a:effectLst>
                    <a:outerShdw sx="100000" sy="100000" kx="0" ky="0" algn="b" rotWithShape="0" blurRad="12700" dist="25400" dir="2700000">
                      <a:srgbClr val="000000"/>
                    </a:outerShdw>
                  </a:effectLst>
                </a:defRPr>
              </a:pPr>
            </a:p>
          </p:txBody>
        </p:sp>
        <p:sp>
          <p:nvSpPr>
            <p:cNvPr id="111" name="Shape 111"/>
            <p:cNvSpPr/>
            <p:nvPr/>
          </p:nvSpPr>
          <p:spPr>
            <a:xfrm>
              <a:off x="2921000" y="0"/>
              <a:ext cx="1524000" cy="6959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defTabSz="411162">
                <a:lnSpc>
                  <a:spcPct val="90000"/>
                </a:lnSpc>
                <a:defRPr b="1" sz="1400">
                  <a:solidFill>
                    <a:srgbClr val="CE4500"/>
                  </a:solidFill>
                  <a:effectLst>
                    <a:outerShdw sx="100000" sy="100000" kx="0" ky="0" algn="b" rotWithShape="0" blurRad="12700" dist="25400" dir="2700000">
                      <a:srgbClr val="000000"/>
                    </a:outerShdw>
                  </a:effectLst>
                </a:defRPr>
              </a:lvl1pPr>
            </a:lstStyle>
            <a:p>
              <a:pPr lvl="0">
                <a:defRPr b="0" sz="1800">
                  <a:solidFill>
                    <a:srgbClr val="000000"/>
                  </a:solidFill>
                  <a:effectLst/>
                </a:defRPr>
              </a:pPr>
              <a:r>
                <a:rPr b="1" sz="1400">
                  <a:solidFill>
                    <a:srgbClr val="CE4500"/>
                  </a:solidFill>
                  <a:effectLst>
                    <a:outerShdw sx="100000" sy="100000" kx="0" ky="0" algn="b" rotWithShape="0" blurRad="12700" dist="25400" dir="2700000">
                      <a:srgbClr val="000000"/>
                    </a:outerShdw>
                  </a:effectLst>
                </a:rPr>
                <a:t>CASTIGLIONE DELLE STIVIERE (MN)</a:t>
              </a:r>
            </a:p>
          </p:txBody>
        </p:sp>
      </p:grpSp>
      <p:grpSp>
        <p:nvGrpSpPr>
          <p:cNvPr id="116" name="Group 116"/>
          <p:cNvGrpSpPr/>
          <p:nvPr/>
        </p:nvGrpSpPr>
        <p:grpSpPr>
          <a:xfrm>
            <a:off x="4165600" y="1587492"/>
            <a:ext cx="4292600" cy="887421"/>
            <a:chOff x="0" y="0"/>
            <a:chExt cx="4292600" cy="887420"/>
          </a:xfrm>
        </p:grpSpPr>
        <p:sp>
          <p:nvSpPr>
            <p:cNvPr id="113" name="Shape 113"/>
            <p:cNvSpPr/>
            <p:nvPr/>
          </p:nvSpPr>
          <p:spPr>
            <a:xfrm>
              <a:off x="2768600" y="360370"/>
              <a:ext cx="1524000" cy="527051"/>
            </a:xfrm>
            <a:prstGeom prst="rect">
              <a:avLst/>
            </a:prstGeom>
            <a:solidFill>
              <a:srgbClr val="4F4FFF"/>
            </a:solidFill>
            <a:ln w="9525" cap="flat">
              <a:solidFill>
                <a:srgbClr val="99CCFF"/>
              </a:solidFill>
              <a:prstDash val="solid"/>
              <a:round/>
            </a:ln>
            <a:effectLst/>
          </p:spPr>
          <p:txBody>
            <a:bodyPr wrap="square" lIns="0" tIns="0" rIns="0" bIns="0" numCol="1" anchor="t">
              <a:noAutofit/>
            </a:bodyPr>
            <a:lstStyle/>
            <a:p>
              <a:pPr lvl="0" algn="ctr" defTabSz="411162">
                <a:defRPr b="1" sz="1400">
                  <a:effectLst>
                    <a:outerShdw sx="100000" sy="100000" kx="0" ky="0" algn="b" rotWithShape="0" blurRad="12700" dist="25400" dir="2700000">
                      <a:srgbClr val="FFFFFF"/>
                    </a:outerShdw>
                  </a:effectLst>
                </a:defRPr>
              </a:pPr>
            </a:p>
          </p:txBody>
        </p:sp>
        <p:sp>
          <p:nvSpPr>
            <p:cNvPr id="114" name="Shape 114"/>
            <p:cNvSpPr/>
            <p:nvPr/>
          </p:nvSpPr>
          <p:spPr>
            <a:xfrm>
              <a:off x="0" y="0"/>
              <a:ext cx="2692400" cy="8874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11553"/>
                  </a:lnTo>
                  <a:moveTo>
                    <a:pt x="21600" y="8771"/>
                  </a:moveTo>
                  <a:lnTo>
                    <a:pt x="21600" y="21600"/>
                  </a:lnTo>
                </a:path>
              </a:pathLst>
            </a:custGeom>
            <a:noFill/>
            <a:ln w="9525" cap="flat">
              <a:solidFill>
                <a:srgbClr val="99CCFF"/>
              </a:solidFill>
              <a:prstDash val="solid"/>
              <a:round/>
            </a:ln>
            <a:effectLst/>
          </p:spPr>
          <p:txBody>
            <a:bodyPr wrap="square" lIns="0" tIns="0" rIns="0" bIns="0" numCol="1" anchor="t">
              <a:noAutofit/>
            </a:bodyPr>
            <a:lstStyle/>
            <a:p>
              <a:pPr lvl="0" algn="ctr" defTabSz="411162">
                <a:defRPr b="1" sz="1400">
                  <a:effectLst>
                    <a:outerShdw sx="100000" sy="100000" kx="0" ky="0" algn="b" rotWithShape="0" blurRad="12700" dist="25400" dir="2700000">
                      <a:srgbClr val="FFFFFF"/>
                    </a:outerShdw>
                  </a:effectLst>
                </a:defRPr>
              </a:pPr>
            </a:p>
          </p:txBody>
        </p:sp>
        <p:sp>
          <p:nvSpPr>
            <p:cNvPr id="115" name="Shape 115"/>
            <p:cNvSpPr/>
            <p:nvPr/>
          </p:nvSpPr>
          <p:spPr>
            <a:xfrm>
              <a:off x="2768600" y="360370"/>
              <a:ext cx="1524000" cy="5232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defTabSz="411162">
                <a:defRPr b="1" sz="1400">
                  <a:effectLst>
                    <a:outerShdw sx="100000" sy="100000" kx="0" ky="0" algn="b" rotWithShape="0" blurRad="12700" dist="25400" dir="2700000">
                      <a:srgbClr val="FFFFFF"/>
                    </a:outerShdw>
                  </a:effectLst>
                </a:defRPr>
              </a:lvl1pPr>
            </a:lstStyle>
            <a:p>
              <a:pPr lvl="0">
                <a:defRPr b="0" sz="1800">
                  <a:effectLst/>
                </a:defRPr>
              </a:pPr>
              <a:r>
                <a:rPr b="1" sz="1400">
                  <a:effectLst>
                    <a:outerShdw sx="100000" sy="100000" kx="0" ky="0" algn="b" rotWithShape="0" blurRad="12700" dist="25400" dir="2700000">
                      <a:srgbClr val="FFFFFF"/>
                    </a:outerShdw>
                  </a:effectLst>
                </a:rPr>
                <a:t>REGGIO EMILIA</a:t>
              </a:r>
            </a:p>
          </p:txBody>
        </p:sp>
      </p:grpSp>
      <p:grpSp>
        <p:nvGrpSpPr>
          <p:cNvPr id="120" name="Group 120"/>
          <p:cNvGrpSpPr/>
          <p:nvPr/>
        </p:nvGrpSpPr>
        <p:grpSpPr>
          <a:xfrm>
            <a:off x="4175125" y="1970094"/>
            <a:ext cx="4283075" cy="1611306"/>
            <a:chOff x="0" y="0"/>
            <a:chExt cx="4283075" cy="1611305"/>
          </a:xfrm>
        </p:grpSpPr>
        <p:sp>
          <p:nvSpPr>
            <p:cNvPr id="117" name="Shape 117"/>
            <p:cNvSpPr/>
            <p:nvPr/>
          </p:nvSpPr>
          <p:spPr>
            <a:xfrm>
              <a:off x="2759075" y="871530"/>
              <a:ext cx="1524000" cy="739776"/>
            </a:xfrm>
            <a:prstGeom prst="rect">
              <a:avLst/>
            </a:prstGeom>
            <a:solidFill>
              <a:srgbClr val="4F4FFF"/>
            </a:solidFill>
            <a:ln w="9525" cap="flat">
              <a:solidFill>
                <a:srgbClr val="99CCFF"/>
              </a:solidFill>
              <a:prstDash val="solid"/>
              <a:round/>
            </a:ln>
            <a:effectLst/>
          </p:spPr>
          <p:txBody>
            <a:bodyPr wrap="square" lIns="0" tIns="0" rIns="0" bIns="0" numCol="1" anchor="t">
              <a:noAutofit/>
            </a:bodyPr>
            <a:lstStyle/>
            <a:p>
              <a:pPr lvl="0" algn="ctr" defTabSz="411162">
                <a:defRPr b="1" sz="1800" u="sng">
                  <a:effectLst>
                    <a:outerShdw sx="100000" sy="100000" kx="0" ky="0" algn="b" rotWithShape="0" blurRad="12700" dist="25400" dir="2700000">
                      <a:srgbClr val="FFFFFF"/>
                    </a:outerShdw>
                  </a:effectLst>
                </a:defRPr>
              </a:pPr>
            </a:p>
          </p:txBody>
        </p:sp>
        <p:sp>
          <p:nvSpPr>
            <p:cNvPr id="118" name="Shape 118"/>
            <p:cNvSpPr/>
            <p:nvPr/>
          </p:nvSpPr>
          <p:spPr>
            <a:xfrm>
              <a:off x="0" y="0"/>
              <a:ext cx="2682875" cy="16113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13215"/>
                  </a:lnTo>
                  <a:moveTo>
                    <a:pt x="21600" y="11683"/>
                  </a:moveTo>
                  <a:lnTo>
                    <a:pt x="21600" y="21600"/>
                  </a:lnTo>
                </a:path>
              </a:pathLst>
            </a:custGeom>
            <a:noFill/>
            <a:ln w="9525" cap="flat">
              <a:solidFill>
                <a:srgbClr val="99CCFF"/>
              </a:solidFill>
              <a:prstDash val="solid"/>
              <a:round/>
            </a:ln>
            <a:effectLst/>
          </p:spPr>
          <p:txBody>
            <a:bodyPr wrap="square" lIns="0" tIns="0" rIns="0" bIns="0" numCol="1" anchor="t">
              <a:noAutofit/>
            </a:bodyPr>
            <a:lstStyle/>
            <a:p>
              <a:pPr lvl="0" algn="ctr" defTabSz="411162">
                <a:defRPr b="1" sz="1800" u="sng">
                  <a:effectLst>
                    <a:outerShdw sx="100000" sy="100000" kx="0" ky="0" algn="b" rotWithShape="0" blurRad="12700" dist="25400" dir="2700000">
                      <a:srgbClr val="FFFFFF"/>
                    </a:outerShdw>
                  </a:effectLst>
                </a:defRPr>
              </a:pPr>
            </a:p>
          </p:txBody>
        </p:sp>
        <p:sp>
          <p:nvSpPr>
            <p:cNvPr id="119" name="Shape 119"/>
            <p:cNvSpPr/>
            <p:nvPr/>
          </p:nvSpPr>
          <p:spPr>
            <a:xfrm>
              <a:off x="2759075" y="871530"/>
              <a:ext cx="1524000" cy="739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defTabSz="411162">
                <a:defRPr b="1" sz="1400">
                  <a:effectLst>
                    <a:outerShdw sx="100000" sy="100000" kx="0" ky="0" algn="b" rotWithShape="0" blurRad="12700" dist="25400" dir="2700000">
                      <a:srgbClr val="FFFFFF"/>
                    </a:outerShdw>
                  </a:effectLst>
                </a:defRPr>
              </a:lvl1pPr>
            </a:lstStyle>
            <a:p>
              <a:pPr lvl="0">
                <a:defRPr b="0" sz="1800">
                  <a:effectLst/>
                </a:defRPr>
              </a:pPr>
              <a:r>
                <a:rPr b="1" sz="1400">
                  <a:effectLst>
                    <a:outerShdw sx="100000" sy="100000" kx="0" ky="0" algn="b" rotWithShape="0" blurRad="12700" dist="25400" dir="2700000">
                      <a:srgbClr val="FFFFFF"/>
                    </a:outerShdw>
                  </a:effectLst>
                </a:rPr>
                <a:t>MONTELUPO FIORENTINO (FI)</a:t>
              </a:r>
            </a:p>
          </p:txBody>
        </p:sp>
      </p:grpSp>
      <p:grpSp>
        <p:nvGrpSpPr>
          <p:cNvPr id="124" name="Group 124"/>
          <p:cNvGrpSpPr/>
          <p:nvPr/>
        </p:nvGrpSpPr>
        <p:grpSpPr>
          <a:xfrm>
            <a:off x="990600" y="2590799"/>
            <a:ext cx="4375171" cy="527051"/>
            <a:chOff x="0" y="0"/>
            <a:chExt cx="4375170" cy="527050"/>
          </a:xfrm>
        </p:grpSpPr>
        <p:sp>
          <p:nvSpPr>
            <p:cNvPr id="121" name="Shape 121"/>
            <p:cNvSpPr/>
            <p:nvPr/>
          </p:nvSpPr>
          <p:spPr>
            <a:xfrm>
              <a:off x="0" y="0"/>
              <a:ext cx="1447800" cy="527050"/>
            </a:xfrm>
            <a:prstGeom prst="rect">
              <a:avLst/>
            </a:prstGeom>
            <a:solidFill>
              <a:srgbClr val="4F4FFF"/>
            </a:solidFill>
            <a:ln w="9525" cap="flat">
              <a:solidFill>
                <a:srgbClr val="99CCFF"/>
              </a:solidFill>
              <a:prstDash val="solid"/>
              <a:round/>
            </a:ln>
            <a:effectLst/>
          </p:spPr>
          <p:txBody>
            <a:bodyPr wrap="square" lIns="0" tIns="0" rIns="0" bIns="0" numCol="1" anchor="t">
              <a:noAutofit/>
            </a:bodyPr>
            <a:lstStyle/>
            <a:p>
              <a:pPr lvl="0" algn="ctr" defTabSz="411162">
                <a:defRPr b="1" sz="1400" u="sng">
                  <a:effectLst>
                    <a:outerShdw sx="100000" sy="100000" kx="0" ky="0" algn="b" rotWithShape="0" blurRad="12700" dist="25400" dir="2700000">
                      <a:srgbClr val="FFFFFF"/>
                    </a:outerShdw>
                  </a:effectLst>
                </a:defRPr>
              </a:pPr>
            </a:p>
          </p:txBody>
        </p:sp>
        <p:sp>
          <p:nvSpPr>
            <p:cNvPr id="122" name="Shape 122"/>
            <p:cNvSpPr/>
            <p:nvPr/>
          </p:nvSpPr>
          <p:spPr>
            <a:xfrm>
              <a:off x="1524010" y="0"/>
              <a:ext cx="2851161" cy="5270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0754"/>
                  </a:moveTo>
                  <a:lnTo>
                    <a:pt x="0" y="4684"/>
                  </a:lnTo>
                  <a:moveTo>
                    <a:pt x="0" y="0"/>
                  </a:moveTo>
                  <a:lnTo>
                    <a:pt x="0" y="21600"/>
                  </a:lnTo>
                </a:path>
              </a:pathLst>
            </a:custGeom>
            <a:noFill/>
            <a:ln w="9525" cap="flat">
              <a:solidFill>
                <a:srgbClr val="99CCFF"/>
              </a:solidFill>
              <a:prstDash val="solid"/>
              <a:round/>
            </a:ln>
            <a:effectLst/>
          </p:spPr>
          <p:txBody>
            <a:bodyPr wrap="square" lIns="0" tIns="0" rIns="0" bIns="0" numCol="1" anchor="t">
              <a:noAutofit/>
            </a:bodyPr>
            <a:lstStyle/>
            <a:p>
              <a:pPr lvl="0" algn="ctr" defTabSz="411162">
                <a:defRPr b="1" sz="1400" u="sng">
                  <a:effectLst>
                    <a:outerShdw sx="100000" sy="100000" kx="0" ky="0" algn="b" rotWithShape="0" blurRad="12700" dist="25400" dir="2700000">
                      <a:srgbClr val="FFFFFF"/>
                    </a:outerShdw>
                  </a:effectLst>
                </a:defRPr>
              </a:pPr>
            </a:p>
          </p:txBody>
        </p:sp>
        <p:sp>
          <p:nvSpPr>
            <p:cNvPr id="123" name="Shape 123"/>
            <p:cNvSpPr/>
            <p:nvPr/>
          </p:nvSpPr>
          <p:spPr>
            <a:xfrm>
              <a:off x="0" y="0"/>
              <a:ext cx="1447800" cy="5232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defTabSz="411162">
                <a:defRPr b="1" sz="1400">
                  <a:effectLst>
                    <a:outerShdw sx="100000" sy="100000" kx="0" ky="0" algn="b" rotWithShape="0" blurRad="12700" dist="25400" dir="2700000">
                      <a:srgbClr val="FFFFFF"/>
                    </a:outerShdw>
                  </a:effectLst>
                </a:defRPr>
              </a:lvl1pPr>
            </a:lstStyle>
            <a:p>
              <a:pPr lvl="0">
                <a:defRPr b="0" sz="1800">
                  <a:effectLst/>
                </a:defRPr>
              </a:pPr>
              <a:r>
                <a:rPr b="1" sz="1400">
                  <a:effectLst>
                    <a:outerShdw sx="100000" sy="100000" kx="0" ky="0" algn="b" rotWithShape="0" blurRad="12700" dist="25400" dir="2700000">
                      <a:srgbClr val="FFFFFF"/>
                    </a:outerShdw>
                  </a:effectLst>
                </a:rPr>
                <a:t>NAPOLI</a:t>
              </a:r>
              <a:endParaRPr b="1" sz="1400">
                <a:solidFill>
                  <a:srgbClr val="FFFFFF"/>
                </a:solidFill>
                <a:effectLst>
                  <a:outerShdw sx="100000" sy="100000" kx="0" ky="0" algn="b" rotWithShape="0" blurRad="12700" dist="25400" dir="2700000">
                    <a:srgbClr val="FFFFFF"/>
                  </a:outerShdw>
                </a:effectLst>
              </a:endParaRPr>
            </a:p>
          </p:txBody>
        </p:sp>
      </p:grpSp>
      <p:grpSp>
        <p:nvGrpSpPr>
          <p:cNvPr id="128" name="Group 128"/>
          <p:cNvGrpSpPr/>
          <p:nvPr/>
        </p:nvGrpSpPr>
        <p:grpSpPr>
          <a:xfrm>
            <a:off x="990600" y="3048006"/>
            <a:ext cx="4497363" cy="496882"/>
            <a:chOff x="0" y="0"/>
            <a:chExt cx="4497362" cy="496880"/>
          </a:xfrm>
        </p:grpSpPr>
        <p:sp>
          <p:nvSpPr>
            <p:cNvPr id="125" name="Shape 125"/>
            <p:cNvSpPr/>
            <p:nvPr/>
          </p:nvSpPr>
          <p:spPr>
            <a:xfrm>
              <a:off x="0" y="182555"/>
              <a:ext cx="1447800" cy="314326"/>
            </a:xfrm>
            <a:prstGeom prst="rect">
              <a:avLst/>
            </a:prstGeom>
            <a:solidFill>
              <a:srgbClr val="4F4FFF"/>
            </a:solidFill>
            <a:ln w="9525" cap="flat">
              <a:solidFill>
                <a:srgbClr val="99CCFF"/>
              </a:solidFill>
              <a:prstDash val="solid"/>
              <a:round/>
            </a:ln>
            <a:effectLst/>
          </p:spPr>
          <p:txBody>
            <a:bodyPr wrap="square" lIns="0" tIns="0" rIns="0" bIns="0" numCol="1" anchor="t">
              <a:noAutofit/>
            </a:bodyPr>
            <a:lstStyle/>
            <a:p>
              <a:pPr lvl="0" algn="ctr" defTabSz="411162">
                <a:defRPr b="1" sz="1400">
                  <a:effectLst>
                    <a:outerShdw sx="100000" sy="100000" kx="0" ky="0" algn="b" rotWithShape="0" blurRad="12700" dist="25400" dir="2700000">
                      <a:srgbClr val="FFFFFF"/>
                    </a:outerShdw>
                  </a:effectLst>
                </a:defRPr>
              </a:pPr>
            </a:p>
          </p:txBody>
        </p:sp>
        <p:sp>
          <p:nvSpPr>
            <p:cNvPr id="126" name="Shape 126"/>
            <p:cNvSpPr/>
            <p:nvPr/>
          </p:nvSpPr>
          <p:spPr>
            <a:xfrm>
              <a:off x="1524010" y="0"/>
              <a:ext cx="2973353" cy="4968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12905"/>
                  </a:lnTo>
                  <a:moveTo>
                    <a:pt x="0" y="7936"/>
                  </a:moveTo>
                  <a:lnTo>
                    <a:pt x="0" y="21600"/>
                  </a:lnTo>
                </a:path>
              </a:pathLst>
            </a:custGeom>
            <a:noFill/>
            <a:ln w="9525" cap="flat">
              <a:solidFill>
                <a:srgbClr val="99CCFF"/>
              </a:solidFill>
              <a:prstDash val="solid"/>
              <a:round/>
            </a:ln>
            <a:effectLst/>
          </p:spPr>
          <p:txBody>
            <a:bodyPr wrap="square" lIns="0" tIns="0" rIns="0" bIns="0" numCol="1" anchor="t">
              <a:noAutofit/>
            </a:bodyPr>
            <a:lstStyle/>
            <a:p>
              <a:pPr lvl="0" algn="ctr" defTabSz="411162">
                <a:defRPr b="1" sz="1400">
                  <a:effectLst>
                    <a:outerShdw sx="100000" sy="100000" kx="0" ky="0" algn="b" rotWithShape="0" blurRad="12700" dist="25400" dir="2700000">
                      <a:srgbClr val="FFFFFF"/>
                    </a:outerShdw>
                  </a:effectLst>
                </a:defRPr>
              </a:pPr>
            </a:p>
          </p:txBody>
        </p:sp>
        <p:sp>
          <p:nvSpPr>
            <p:cNvPr id="127" name="Shape 127"/>
            <p:cNvSpPr/>
            <p:nvPr/>
          </p:nvSpPr>
          <p:spPr>
            <a:xfrm>
              <a:off x="0" y="182555"/>
              <a:ext cx="1447800"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defTabSz="411162">
                <a:defRPr b="1" sz="1400">
                  <a:effectLst>
                    <a:outerShdw sx="100000" sy="100000" kx="0" ky="0" algn="b" rotWithShape="0" blurRad="12700" dist="25400" dir="2700000">
                      <a:srgbClr val="FFFFFF"/>
                    </a:outerShdw>
                  </a:effectLst>
                </a:defRPr>
              </a:lvl1pPr>
            </a:lstStyle>
            <a:p>
              <a:pPr lvl="0">
                <a:defRPr b="0" sz="1800">
                  <a:effectLst/>
                </a:defRPr>
              </a:pPr>
              <a:r>
                <a:rPr b="1" sz="1400">
                  <a:effectLst>
                    <a:outerShdw sx="100000" sy="100000" kx="0" ky="0" algn="b" rotWithShape="0" blurRad="12700" dist="25400" dir="2700000">
                      <a:srgbClr val="FFFFFF"/>
                    </a:outerShdw>
                  </a:effectLst>
                </a:rPr>
                <a:t>AVERSA</a:t>
              </a:r>
            </a:p>
          </p:txBody>
        </p:sp>
      </p:grpSp>
      <p:grpSp>
        <p:nvGrpSpPr>
          <p:cNvPr id="132" name="Group 132"/>
          <p:cNvGrpSpPr/>
          <p:nvPr/>
        </p:nvGrpSpPr>
        <p:grpSpPr>
          <a:xfrm>
            <a:off x="990600" y="3932237"/>
            <a:ext cx="4573574" cy="739776"/>
            <a:chOff x="0" y="0"/>
            <a:chExt cx="4573573" cy="739775"/>
          </a:xfrm>
        </p:grpSpPr>
        <p:sp>
          <p:nvSpPr>
            <p:cNvPr id="129" name="Shape 129"/>
            <p:cNvSpPr/>
            <p:nvPr/>
          </p:nvSpPr>
          <p:spPr>
            <a:xfrm>
              <a:off x="0" y="0"/>
              <a:ext cx="1447800" cy="739775"/>
            </a:xfrm>
            <a:prstGeom prst="rect">
              <a:avLst/>
            </a:prstGeom>
            <a:solidFill>
              <a:srgbClr val="4F4FFF"/>
            </a:solidFill>
            <a:ln w="9525" cap="flat">
              <a:solidFill>
                <a:srgbClr val="99CCFF"/>
              </a:solidFill>
              <a:prstDash val="solid"/>
              <a:round/>
            </a:ln>
            <a:effectLst/>
          </p:spPr>
          <p:txBody>
            <a:bodyPr wrap="square" lIns="0" tIns="0" rIns="0" bIns="0" numCol="1" anchor="t">
              <a:noAutofit/>
            </a:bodyPr>
            <a:lstStyle/>
            <a:p>
              <a:pPr lvl="0" algn="ctr" defTabSz="411162">
                <a:defRPr b="1" sz="1400" u="sng">
                  <a:effectLst>
                    <a:outerShdw sx="100000" sy="100000" kx="0" ky="0" algn="b" rotWithShape="0" blurRad="12700" dist="25400" dir="2700000">
                      <a:srgbClr val="FFFFFF"/>
                    </a:outerShdw>
                  </a:effectLst>
                </a:defRPr>
              </a:pPr>
            </a:p>
          </p:txBody>
        </p:sp>
        <p:sp>
          <p:nvSpPr>
            <p:cNvPr id="130" name="Shape 130"/>
            <p:cNvSpPr/>
            <p:nvPr/>
          </p:nvSpPr>
          <p:spPr>
            <a:xfrm>
              <a:off x="1524010" y="0"/>
              <a:ext cx="3049564" cy="7397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9641"/>
                  </a:moveTo>
                  <a:lnTo>
                    <a:pt x="0" y="3337"/>
                  </a:lnTo>
                  <a:moveTo>
                    <a:pt x="0" y="0"/>
                  </a:moveTo>
                  <a:lnTo>
                    <a:pt x="0" y="21600"/>
                  </a:lnTo>
                </a:path>
              </a:pathLst>
            </a:custGeom>
            <a:noFill/>
            <a:ln w="9525" cap="flat">
              <a:solidFill>
                <a:srgbClr val="99CCFF"/>
              </a:solidFill>
              <a:prstDash val="solid"/>
              <a:round/>
            </a:ln>
            <a:effectLst/>
          </p:spPr>
          <p:txBody>
            <a:bodyPr wrap="square" lIns="0" tIns="0" rIns="0" bIns="0" numCol="1" anchor="t">
              <a:noAutofit/>
            </a:bodyPr>
            <a:lstStyle/>
            <a:p>
              <a:pPr lvl="0" algn="ctr" defTabSz="411162">
                <a:defRPr b="1" sz="1400" u="sng">
                  <a:effectLst>
                    <a:outerShdw sx="100000" sy="100000" kx="0" ky="0" algn="b" rotWithShape="0" blurRad="12700" dist="25400" dir="2700000">
                      <a:srgbClr val="FFFFFF"/>
                    </a:outerShdw>
                  </a:effectLst>
                </a:defRPr>
              </a:pPr>
            </a:p>
          </p:txBody>
        </p:sp>
        <p:sp>
          <p:nvSpPr>
            <p:cNvPr id="131" name="Shape 131"/>
            <p:cNvSpPr/>
            <p:nvPr/>
          </p:nvSpPr>
          <p:spPr>
            <a:xfrm>
              <a:off x="0" y="0"/>
              <a:ext cx="1447800" cy="7391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defTabSz="411162">
                <a:defRPr b="1" sz="1400">
                  <a:effectLst>
                    <a:outerShdw sx="100000" sy="100000" kx="0" ky="0" algn="b" rotWithShape="0" blurRad="12700" dist="25400" dir="2700000">
                      <a:srgbClr val="FFFFFF"/>
                    </a:outerShdw>
                  </a:effectLst>
                </a:defRPr>
              </a:lvl1pPr>
            </a:lstStyle>
            <a:p>
              <a:pPr lvl="0">
                <a:defRPr b="0" sz="1800">
                  <a:effectLst/>
                </a:defRPr>
              </a:pPr>
              <a:r>
                <a:rPr b="1" sz="1400">
                  <a:effectLst>
                    <a:outerShdw sx="100000" sy="100000" kx="0" ky="0" algn="b" rotWithShape="0" blurRad="12700" dist="25400" dir="2700000">
                      <a:srgbClr val="FFFFFF"/>
                    </a:outerShdw>
                  </a:effectLst>
                </a:rPr>
                <a:t>BARCELLONA POZZO DI GOTTO (ME)</a:t>
              </a:r>
            </a:p>
          </p:txBody>
        </p:sp>
      </p:grpSp>
      <p:sp>
        <p:nvSpPr>
          <p:cNvPr id="133" name="Shape 133"/>
          <p:cNvSpPr/>
          <p:nvPr/>
        </p:nvSpPr>
        <p:spPr>
          <a:xfrm>
            <a:off x="685800" y="381000"/>
            <a:ext cx="1752600" cy="559436"/>
          </a:xfrm>
          <a:prstGeom prst="rect">
            <a:avLst/>
          </a:prstGeom>
          <a:solidFill>
            <a:srgbClr val="3366FF"/>
          </a:solidFill>
          <a:ln>
            <a:solidFill>
              <a:srgbClr val="BFD4FF"/>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lnSpc>
                <a:spcPct val="90000"/>
              </a:lnSpc>
              <a:defRPr b="1" sz="1600">
                <a:effectLst>
                  <a:outerShdw sx="100000" sy="100000" kx="0" ky="0" algn="b" rotWithShape="0" blurRad="12700" dist="25400" dir="2700000">
                    <a:srgbClr val="FFFFFF"/>
                  </a:outerShdw>
                </a:effectLst>
              </a:defRPr>
            </a:lvl1pPr>
          </a:lstStyle>
          <a:p>
            <a:pPr lvl="0">
              <a:defRPr b="0" sz="1800">
                <a:effectLst/>
              </a:defRPr>
            </a:pPr>
            <a:r>
              <a:rPr b="1" sz="1600">
                <a:effectLst>
                  <a:outerShdw sx="100000" sy="100000" kx="0" ky="0" algn="b" rotWithShape="0" blurRad="12700" dist="25400" dir="2700000">
                    <a:srgbClr val="FFFFFF"/>
                  </a:outerShdw>
                </a:effectLst>
              </a:rPr>
              <a:t>GLI OPG IN ITALIA</a:t>
            </a:r>
          </a:p>
        </p:txBody>
      </p:sp>
      <p:pic>
        <p:nvPicPr>
          <p:cNvPr id="134" name="image.pdf"/>
          <p:cNvPicPr/>
          <p:nvPr/>
        </p:nvPicPr>
        <p:blipFill>
          <a:blip r:embed="rId4">
            <a:extLst/>
          </a:blip>
          <a:stretch>
            <a:fillRect/>
          </a:stretch>
        </p:blipFill>
        <p:spPr>
          <a:xfrm>
            <a:off x="914400" y="5029200"/>
            <a:ext cx="7620000" cy="609600"/>
          </a:xfrm>
          <a:prstGeom prst="rect">
            <a:avLst/>
          </a:prstGeom>
          <a:ln w="12700">
            <a:miter lim="400000"/>
          </a:ln>
        </p:spPr>
      </p:pic>
      <p:sp>
        <p:nvSpPr>
          <p:cNvPr id="135" name="Shape 135"/>
          <p:cNvSpPr/>
          <p:nvPr/>
        </p:nvSpPr>
        <p:spPr>
          <a:xfrm>
            <a:off x="914400" y="6400800"/>
            <a:ext cx="7620000" cy="2438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defTabSz="411162">
              <a:spcBef>
                <a:spcPts val="600"/>
              </a:spcBef>
              <a:defRPr sz="1000"/>
            </a:lvl1pPr>
          </a:lstStyle>
          <a:p>
            <a:pPr lvl="0">
              <a:defRPr sz="1800"/>
            </a:pPr>
            <a:r>
              <a:rPr sz="1000"/>
              <a:t>Fonte:Dipartimento Amministrazione Penitenziaria</a:t>
            </a:r>
          </a:p>
        </p:txBody>
      </p:sp>
      <p:pic>
        <p:nvPicPr>
          <p:cNvPr id="136" name="image.pdf"/>
          <p:cNvPicPr/>
          <p:nvPr/>
        </p:nvPicPr>
        <p:blipFill>
          <a:blip r:embed="rId5">
            <a:extLst/>
          </a:blip>
          <a:stretch>
            <a:fillRect/>
          </a:stretch>
        </p:blipFill>
        <p:spPr>
          <a:xfrm>
            <a:off x="914400" y="5715000"/>
            <a:ext cx="7620000" cy="609600"/>
          </a:xfrm>
          <a:prstGeom prst="rect">
            <a:avLst/>
          </a:prstGeom>
          <a:ln w="12700">
            <a:miter lim="400000"/>
          </a:ln>
        </p:spPr>
      </p:pic>
    </p:spTree>
  </p:cSld>
  <p:clrMapOvr>
    <a:masterClrMapping/>
  </p:clrMapOvr>
  <p:transition spd="med" advClick="1"/>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138" name="image.pdf"/>
          <p:cNvPicPr/>
          <p:nvPr/>
        </p:nvPicPr>
        <p:blipFill>
          <a:blip r:embed="rId3">
            <a:extLst/>
          </a:blip>
          <a:stretch>
            <a:fillRect/>
          </a:stretch>
        </p:blipFill>
        <p:spPr>
          <a:xfrm>
            <a:off x="685800" y="960437"/>
            <a:ext cx="7772400" cy="5440363"/>
          </a:xfrm>
          <a:prstGeom prst="rect">
            <a:avLst/>
          </a:prstGeom>
          <a:ln w="12700">
            <a:miter lim="400000"/>
          </a:ln>
        </p:spPr>
      </p:pic>
      <p:sp>
        <p:nvSpPr>
          <p:cNvPr id="139" name="Shape 139"/>
          <p:cNvSpPr/>
          <p:nvPr/>
        </p:nvSpPr>
        <p:spPr>
          <a:xfrm>
            <a:off x="685800" y="496887"/>
            <a:ext cx="7772400" cy="380366"/>
          </a:xfrm>
          <a:prstGeom prst="rect">
            <a:avLst/>
          </a:prstGeom>
          <a:ln>
            <a:solidFill/>
            <a:round/>
          </a:ln>
          <a:effectLst>
            <a:outerShdw sx="100000" sy="100000" kx="0" ky="0" algn="b" rotWithShape="0" blurRad="63500" dist="35921" dir="2700000">
              <a:srgbClr val="FFFFFF"/>
            </a:outerShdw>
          </a:effectLst>
          <a:extLst>
            <a:ext uri="{C572A759-6A51-4108-AA02-DFA0A04FC94B}">
              <ma14:wrappingTextBoxFlag xmlns:ma14="http://schemas.microsoft.com/office/mac/drawingml/2011/main" val="1"/>
            </a:ext>
          </a:extLst>
        </p:spPr>
        <p:txBody>
          <a:bodyPr lIns="0" tIns="0" rIns="0" bIns="0">
            <a:spAutoFit/>
          </a:bodyPr>
          <a:lstStyle>
            <a:lvl1pPr algn="ctr" defTabSz="411162">
              <a:lnSpc>
                <a:spcPct val="90000"/>
              </a:lnSpc>
              <a:spcBef>
                <a:spcPts val="1000"/>
              </a:spcBef>
              <a:defRPr b="1" sz="1800"/>
            </a:lvl1pPr>
          </a:lstStyle>
          <a:p>
            <a:pPr lvl="0">
              <a:defRPr b="0"/>
            </a:pPr>
            <a:r>
              <a:rPr b="1"/>
              <a:t>POPOLAZIONE DI PAZIENTI OPG NEGLI ANNI</a:t>
            </a:r>
          </a:p>
        </p:txBody>
      </p:sp>
    </p:spTree>
  </p:cSld>
  <p:clrMapOvr>
    <a:masterClrMapping/>
  </p:clrMapOvr>
  <p:transition spd="med" advClick="1"/>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1" name="image.pdf"/>
          <p:cNvPicPr/>
          <p:nvPr/>
        </p:nvPicPr>
        <p:blipFill>
          <a:blip r:embed="rId2">
            <a:extLst/>
          </a:blip>
          <a:stretch>
            <a:fillRect/>
          </a:stretch>
        </p:blipFill>
        <p:spPr>
          <a:xfrm>
            <a:off x="685800" y="685800"/>
            <a:ext cx="7886700" cy="4038600"/>
          </a:xfrm>
          <a:prstGeom prst="rect">
            <a:avLst/>
          </a:prstGeom>
          <a:ln w="12700">
            <a:miter lim="400000"/>
          </a:ln>
        </p:spPr>
      </p:pic>
      <p:sp>
        <p:nvSpPr>
          <p:cNvPr id="142" name="Shape 142"/>
          <p:cNvSpPr/>
          <p:nvPr/>
        </p:nvSpPr>
        <p:spPr>
          <a:xfrm>
            <a:off x="685800" y="4876800"/>
            <a:ext cx="7848600" cy="873126"/>
          </a:xfrm>
          <a:prstGeom prst="rect">
            <a:avLst/>
          </a:prstGeom>
          <a:solidFill>
            <a:srgbClr val="F8FE86"/>
          </a:solidFill>
          <a:ln>
            <a:solidFill>
              <a:srgbClr val="FF0066"/>
            </a:solidFill>
            <a:round/>
          </a:ln>
          <a:extLst>
            <a:ext uri="{C572A759-6A51-4108-AA02-DFA0A04FC94B}">
              <ma14:wrappingTextBoxFlag xmlns:ma14="http://schemas.microsoft.com/office/mac/drawingml/2011/main" val="1"/>
            </a:ext>
          </a:extLst>
        </p:spPr>
        <p:txBody>
          <a:bodyPr lIns="0" tIns="0" rIns="0" bIns="0">
            <a:spAutoFit/>
          </a:bodyPr>
          <a:lstStyle>
            <a:lvl1pPr algn="ctr" defTabSz="411162">
              <a:lnSpc>
                <a:spcPct val="110000"/>
              </a:lnSpc>
              <a:spcBef>
                <a:spcPts val="900"/>
              </a:spcBef>
              <a:defRPr b="1" sz="1600">
                <a:solidFill>
                  <a:srgbClr val="FF0066"/>
                </a:solidFill>
                <a:effectLst>
                  <a:outerShdw sx="100000" sy="100000" kx="0" ky="0" algn="b" rotWithShape="0" blurRad="12700" dist="25400" dir="2700000">
                    <a:srgbClr val="000000"/>
                  </a:outerShdw>
                </a:effectLst>
              </a:defRPr>
            </a:lvl1pPr>
          </a:lstStyle>
          <a:p>
            <a:pPr lvl="0">
              <a:defRPr b="0" sz="1800">
                <a:solidFill>
                  <a:srgbClr val="000000"/>
                </a:solidFill>
                <a:effectLst/>
              </a:defRPr>
            </a:pPr>
            <a:r>
              <a:rPr b="1" sz="1600">
                <a:solidFill>
                  <a:srgbClr val="FF0066"/>
                </a:solidFill>
                <a:effectLst>
                  <a:outerShdw sx="100000" sy="100000" kx="0" ky="0" algn="b" rotWithShape="0" blurRad="12700" dist="25400" dir="2700000">
                    <a:srgbClr val="000000"/>
                  </a:outerShdw>
                </a:effectLst>
              </a:rPr>
              <a:t>Con il DPCM del 1 aprile 2008, non si è tenuto conto che circa 1/3 della popolazione giudiziaria veniva concentrata nel bacino dell’OPG di Castiglione?</a:t>
            </a:r>
          </a:p>
        </p:txBody>
      </p:sp>
    </p:spTree>
  </p:cSld>
  <p:clrMapOvr>
    <a:masterClrMapping/>
  </p:clrMapOvr>
  <p:transitio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nodeType="afterEffect" presetClass="entr" presetSubtype="8" presetID="2" grpId="1" fill="hold">
                                  <p:stCondLst>
                                    <p:cond delay="0"/>
                                  </p:stCondLst>
                                  <p:iterate type="el" backwards="0">
                                    <p:tmAbs val="0"/>
                                  </p:iterate>
                                  <p:childTnLst>
                                    <p:set>
                                      <p:cBhvr>
                                        <p:cTn id="6" fill="hold"/>
                                        <p:tgtEl>
                                          <p:spTgt spid="141"/>
                                        </p:tgtEl>
                                        <p:attrNameLst>
                                          <p:attrName>style.visibility</p:attrName>
                                        </p:attrNameLst>
                                      </p:cBhvr>
                                      <p:to>
                                        <p:strVal val="visible"/>
                                      </p:to>
                                    </p:set>
                                    <p:anim calcmode="lin" valueType="num">
                                      <p:cBhvr>
                                        <p:cTn id="7" dur="1000" fill="hold"/>
                                        <p:tgtEl>
                                          <p:spTgt spid="141"/>
                                        </p:tgtEl>
                                        <p:attrNameLst>
                                          <p:attrName>ppt_x</p:attrName>
                                        </p:attrNameLst>
                                      </p:cBhvr>
                                      <p:tavLst>
                                        <p:tav tm="0">
                                          <p:val>
                                            <p:strVal val="0-#ppt_w/2"/>
                                          </p:val>
                                        </p:tav>
                                        <p:tav tm="100000">
                                          <p:val>
                                            <p:strVal val="#ppt_x"/>
                                          </p:val>
                                        </p:tav>
                                      </p:tavLst>
                                    </p:anim>
                                    <p:anim calcmode="lin" valueType="num">
                                      <p:cBhvr>
                                        <p:cTn id="8" dur="1000" fill="hold"/>
                                        <p:tgtEl>
                                          <p:spTgt spid="1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nodeType="afterEffect" presetClass="entr" presetSubtype="8" presetID="2" grpId="2" fill="hold">
                                  <p:stCondLst>
                                    <p:cond delay="0"/>
                                  </p:stCondLst>
                                  <p:iterate type="el" backwards="0">
                                    <p:tmAbs val="0"/>
                                  </p:iterate>
                                  <p:childTnLst>
                                    <p:set>
                                      <p:cBhvr>
                                        <p:cTn id="11" fill="hold"/>
                                        <p:tgtEl>
                                          <p:spTgt spid="142"/>
                                        </p:tgtEl>
                                        <p:attrNameLst>
                                          <p:attrName>style.visibility</p:attrName>
                                        </p:attrNameLst>
                                      </p:cBhvr>
                                      <p:to>
                                        <p:strVal val="visible"/>
                                      </p:to>
                                    </p:set>
                                    <p:anim calcmode="lin" valueType="num">
                                      <p:cBhvr>
                                        <p:cTn id="12" dur="1000" fill="hold"/>
                                        <p:tgtEl>
                                          <p:spTgt spid="142"/>
                                        </p:tgtEl>
                                        <p:attrNameLst>
                                          <p:attrName>ppt_x</p:attrName>
                                        </p:attrNameLst>
                                      </p:cBhvr>
                                      <p:tavLst>
                                        <p:tav tm="0">
                                          <p:val>
                                            <p:strVal val="0-#ppt_w/2"/>
                                          </p:val>
                                        </p:tav>
                                        <p:tav tm="100000">
                                          <p:val>
                                            <p:strVal val="#ppt_x"/>
                                          </p:val>
                                        </p:tav>
                                      </p:tavLst>
                                    </p:anim>
                                    <p:anim calcmode="lin" valueType="num">
                                      <p:cBhvr>
                                        <p:cTn id="13" dur="1000" fill="hold"/>
                                        <p:tgtEl>
                                          <p:spTgt spid="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42" grpId="2"/>
      <p:bldP build="whole" bldLvl="1" animBg="1" rev="0" advAuto="0" spid="141" grpId="1"/>
    </p:bldLst>
  </p:timing>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4" name="Shape 144"/>
          <p:cNvSpPr/>
          <p:nvPr>
            <p:ph type="title" idx="4294967295"/>
          </p:nvPr>
        </p:nvSpPr>
        <p:spPr>
          <a:xfrm>
            <a:off x="457200" y="277812"/>
            <a:ext cx="8229600" cy="1143001"/>
          </a:xfrm>
          <a:prstGeom prst="rect">
            <a:avLst/>
          </a:prstGeom>
        </p:spPr>
        <p:txBody>
          <a:bodyPr lIns="0" tIns="0" rIns="0" bIns="0">
            <a:normAutofit fontScale="100000" lnSpcReduction="0"/>
          </a:bodyPr>
          <a:lstStyle/>
          <a:p>
            <a:pPr lvl="0">
              <a:defRPr sz="1800">
                <a:solidFill>
                  <a:srgbClr val="000000"/>
                </a:solidFill>
              </a:defRPr>
            </a:pPr>
            <a:r>
              <a:rPr sz="4400">
                <a:solidFill>
                  <a:srgbClr val="F8A500"/>
                </a:solidFill>
                <a:effectLst>
                  <a:outerShdw sx="100000" sy="100000" kx="0" ky="0" algn="b" rotWithShape="0" blurRad="12700" dist="25400" dir="2700000">
                    <a:srgbClr val="000000"/>
                  </a:outerShdw>
                </a:effectLst>
              </a:rPr>
              <a:t>La situazione conseguente..</a:t>
            </a:r>
            <a:r>
              <a:rPr i="1" sz="4400">
                <a:solidFill>
                  <a:srgbClr val="F8A500"/>
                </a:solidFill>
                <a:effectLst>
                  <a:outerShdw sx="100000" sy="100000" kx="0" ky="0" algn="b" rotWithShape="0" blurRad="12700" dist="25400" dir="2700000">
                    <a:srgbClr val="000000"/>
                  </a:outerShdw>
                </a:effectLst>
              </a:rPr>
              <a:t>.</a:t>
            </a:r>
          </a:p>
        </p:txBody>
      </p:sp>
      <p:sp>
        <p:nvSpPr>
          <p:cNvPr id="145" name="Shape 145"/>
          <p:cNvSpPr/>
          <p:nvPr>
            <p:ph type="body" idx="4294967295"/>
          </p:nvPr>
        </p:nvSpPr>
        <p:spPr>
          <a:xfrm>
            <a:off x="457200" y="1600200"/>
            <a:ext cx="8229600" cy="4530725"/>
          </a:xfrm>
          <a:prstGeom prst="rect">
            <a:avLst/>
          </a:prstGeom>
        </p:spPr>
        <p:txBody>
          <a:bodyPr lIns="0" tIns="0" rIns="0" bIns="0">
            <a:normAutofit fontScale="100000" lnSpcReduction="0"/>
          </a:bodyPr>
          <a:lstStyle/>
          <a:p>
            <a:pPr lvl="0">
              <a:spcBef>
                <a:spcPts val="500"/>
              </a:spcBef>
              <a:buSzTx/>
              <a:buNone/>
              <a:defRPr sz="1800">
                <a:solidFill>
                  <a:srgbClr val="000000"/>
                </a:solidFill>
              </a:defRPr>
            </a:pPr>
            <a:r>
              <a:rPr b="1" sz="2000">
                <a:solidFill>
                  <a:srgbClr val="FFFFFF"/>
                </a:solidFill>
                <a:effectLst>
                  <a:outerShdw sx="100000" sy="100000" kx="0" ky="0" algn="b" rotWithShape="0" blurRad="12700" dist="25400" dir="2700000">
                    <a:srgbClr val="000000"/>
                  </a:outerShdw>
                </a:effectLst>
              </a:rPr>
              <a:t>     </a:t>
            </a:r>
            <a:r>
              <a:rPr b="1" i="1" sz="2200">
                <a:solidFill>
                  <a:srgbClr val="FFFFFF"/>
                </a:solidFill>
                <a:effectLst>
                  <a:outerShdw sx="100000" sy="100000" kx="0" ky="0" algn="b" rotWithShape="0" blurRad="12700" dist="25400" dir="2700000">
                    <a:srgbClr val="000000"/>
                  </a:outerShdw>
                </a:effectLst>
                <a:latin typeface="Arial"/>
                <a:ea typeface="Arial"/>
                <a:cs typeface="Arial"/>
                <a:sym typeface="Arial"/>
              </a:rPr>
              <a:t>In conseguenza dell’attuazione del DPCM e delle fasi da attuare nell’allegato C, in Italia si sono creati scenari molto diversi:</a:t>
            </a:r>
            <a:endParaRPr b="1" i="1" sz="2200">
              <a:solidFill>
                <a:srgbClr val="FFFFFF"/>
              </a:solidFill>
              <a:effectLst>
                <a:outerShdw sx="100000" sy="100000" kx="0" ky="0" algn="b" rotWithShape="0" blurRad="12700" dist="25400" dir="2700000">
                  <a:srgbClr val="000000"/>
                </a:outerShdw>
              </a:effectLst>
              <a:latin typeface="Arial"/>
              <a:ea typeface="Arial"/>
              <a:cs typeface="Arial"/>
              <a:sym typeface="Arial"/>
            </a:endParaRPr>
          </a:p>
          <a:p>
            <a:pPr lvl="0" marL="213320" indent="-213320">
              <a:spcBef>
                <a:spcPts val="400"/>
              </a:spcBef>
              <a:buClr>
                <a:srgbClr val="FF6600"/>
              </a:buClr>
              <a:defRPr sz="1800">
                <a:solidFill>
                  <a:srgbClr val="000000"/>
                </a:solidFill>
              </a:defRPr>
            </a:pP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I Direttori sanitari degli OPG di Aversa, Napoli, Montelupo e Reggio Emilia, sono stati trasferiti alle ASL competenti territorialmente e,come dipendenti non più in carico al DAP ,sono stati nominati quattro Direttori Amministrativi per gli stessi OPG.</a:t>
            </a:r>
            <a:endParaRPr sz="2000">
              <a:solidFill>
                <a:srgbClr val="FFFFFF"/>
              </a:solidFill>
              <a:effectLst>
                <a:outerShdw sx="100000" sy="100000" kx="0" ky="0" algn="b" rotWithShape="0" blurRad="12700" dist="25400" dir="2700000">
                  <a:srgbClr val="000000"/>
                </a:outerShdw>
              </a:effectLst>
              <a:latin typeface="Arial"/>
              <a:ea typeface="Arial"/>
              <a:cs typeface="Arial"/>
              <a:sym typeface="Arial"/>
            </a:endParaRPr>
          </a:p>
          <a:p>
            <a:pPr lvl="0">
              <a:buClr>
                <a:srgbClr val="FF6600"/>
              </a:buClr>
              <a:defRPr sz="1800">
                <a:solidFill>
                  <a:srgbClr val="000000"/>
                </a:solidFill>
              </a:defRPr>
            </a:pPr>
            <a:endParaRPr sz="2000">
              <a:solidFill>
                <a:srgbClr val="FFFFFF"/>
              </a:solidFill>
              <a:effectLst>
                <a:outerShdw sx="100000" sy="100000" kx="0" ky="0" algn="b" rotWithShape="0" blurRad="12700" dist="25400" dir="2700000">
                  <a:srgbClr val="000000"/>
                </a:outerShdw>
              </a:effectLst>
              <a:latin typeface="Arial"/>
              <a:ea typeface="Arial"/>
              <a:cs typeface="Arial"/>
              <a:sym typeface="Arial"/>
            </a:endParaRPr>
          </a:p>
          <a:p>
            <a:pPr lvl="0" marL="213320" indent="-213320">
              <a:spcBef>
                <a:spcPts val="400"/>
              </a:spcBef>
              <a:buClr>
                <a:srgbClr val="FF6600"/>
              </a:buClr>
              <a:defRPr sz="1800">
                <a:solidFill>
                  <a:srgbClr val="000000"/>
                </a:solidFill>
              </a:defRPr>
            </a:pP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Ciò non è avvenuto per l’OPG di Barcellona Pozzo di Gotto, in quanto la regione Sicilia a Statuto Autonomo non ha recepito il DPCM, nè per l’ OPG di Castiglione delle Stiviere, che, essendo già completamento sanitario è stato recepito dalla Regione Lombardia e con esso tutte le figure sanitarie, senza alcun cambiamento.</a:t>
            </a:r>
          </a:p>
        </p:txBody>
      </p:sp>
    </p:spTree>
  </p:cSld>
  <p:clrMapOvr>
    <a:masterClrMapping/>
  </p:clrMapOvr>
  <p:transition spd="med" advClick="1"/>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7" name="Shape 147"/>
          <p:cNvSpPr/>
          <p:nvPr>
            <p:ph type="body" idx="4294967295"/>
          </p:nvPr>
        </p:nvSpPr>
        <p:spPr>
          <a:xfrm>
            <a:off x="457200" y="1600200"/>
            <a:ext cx="8229600" cy="4530725"/>
          </a:xfrm>
          <a:prstGeom prst="rect">
            <a:avLst/>
          </a:prstGeom>
        </p:spPr>
        <p:txBody>
          <a:bodyPr lIns="0" tIns="0" rIns="0" bIns="0">
            <a:normAutofit fontScale="100000" lnSpcReduction="0"/>
          </a:bodyPr>
          <a:lstStyle/>
          <a:p>
            <a:pPr lvl="0" marL="255984" indent="-255984">
              <a:spcBef>
                <a:spcPts val="500"/>
              </a:spcBef>
              <a:buClr>
                <a:srgbClr val="FF6600"/>
              </a:buClr>
              <a:defRPr sz="1800">
                <a:solidFill>
                  <a:srgbClr val="000000"/>
                </a:solidFill>
              </a:defRPr>
            </a:pPr>
            <a:r>
              <a:rPr sz="2400">
                <a:solidFill>
                  <a:srgbClr val="FFFFFF"/>
                </a:solidFill>
                <a:effectLst>
                  <a:outerShdw sx="100000" sy="100000" kx="0" ky="0" algn="b" rotWithShape="0" blurRad="12700" dist="25400" dir="2700000">
                    <a:srgbClr val="000000"/>
                  </a:outerShdw>
                </a:effectLst>
                <a:latin typeface="Arial"/>
                <a:ea typeface="Arial"/>
                <a:cs typeface="Arial"/>
                <a:sym typeface="Arial"/>
              </a:rPr>
              <a:t>La doppia direzione degli OPG di Aversa, Napoli, Montelupo e Reggio Emilia che vede nel Direttore Amministrativo, la figura che detiene la conduzione vera dell’O</a:t>
            </a:r>
            <a:r>
              <a:rPr sz="2400">
                <a:solidFill>
                  <a:srgbClr val="FFFFFF"/>
                </a:solidFill>
                <a:effectLst>
                  <a:outerShdw sx="100000" sy="100000" kx="0" ky="0" algn="b" rotWithShape="0" blurRad="12700" dist="25400" dir="2700000">
                    <a:srgbClr val="000000"/>
                  </a:outerShdw>
                </a:effectLst>
                <a:latin typeface="Arial"/>
                <a:ea typeface="Arial"/>
                <a:cs typeface="Arial"/>
                <a:sym typeface="Arial"/>
              </a:rPr>
              <a:t>PG,( anche quella dell’area del trattamento, che dovrebbe essere di competenza del direttore sanitario) realizza,così, di fatto una regressione, dove l’assistenza psichiatrica può venirne penalizzata o tutto al più rimanere nelle stesse condizioni precedenti all’applicazione del Decreto.</a:t>
            </a:r>
            <a:endParaRPr sz="2400">
              <a:solidFill>
                <a:srgbClr val="FFFFFF"/>
              </a:solidFill>
              <a:effectLst>
                <a:outerShdw sx="100000" sy="100000" kx="0" ky="0" algn="b" rotWithShape="0" blurRad="12700" dist="25400" dir="2700000">
                  <a:srgbClr val="000000"/>
                </a:outerShdw>
              </a:effectLst>
              <a:latin typeface="Arial"/>
              <a:ea typeface="Arial"/>
              <a:cs typeface="Arial"/>
              <a:sym typeface="Arial"/>
            </a:endParaRPr>
          </a:p>
          <a:p>
            <a:pPr lvl="0">
              <a:spcBef>
                <a:spcPts val="500"/>
              </a:spcBef>
              <a:buSzTx/>
              <a:buNone/>
              <a:defRPr sz="1800">
                <a:solidFill>
                  <a:srgbClr val="000000"/>
                </a:solidFill>
              </a:defRPr>
            </a:pPr>
            <a:r>
              <a:rPr sz="2400">
                <a:solidFill>
                  <a:srgbClr val="FFFFFF"/>
                </a:solidFill>
                <a:effectLst>
                  <a:outerShdw sx="100000" sy="100000" kx="0" ky="0" algn="b" rotWithShape="0" blurRad="12700" dist="25400" dir="2700000">
                    <a:srgbClr val="000000"/>
                  </a:outerShdw>
                </a:effectLst>
              </a:rPr>
              <a:t>                        </a:t>
            </a:r>
            <a:r>
              <a:rPr>
                <a:solidFill>
                  <a:srgbClr val="FFFFFF"/>
                </a:solidFill>
                <a:effectLst>
                  <a:outerShdw sx="100000" sy="100000" kx="0" ky="0" algn="b" rotWithShape="0" blurRad="12700" dist="25400" dir="2700000">
                    <a:srgbClr val="000000"/>
                  </a:outerShdw>
                </a:effectLst>
              </a:rPr>
              <a:t>         (</a:t>
            </a:r>
            <a:r>
              <a:rPr>
                <a:solidFill>
                  <a:srgbClr val="FFFFFF"/>
                </a:solidFill>
                <a:effectLst>
                  <a:outerShdw sx="100000" sy="100000" kx="0" ky="0" algn="b" rotWithShape="0" blurRad="12700" dist="25400" dir="2700000">
                    <a:srgbClr val="000000"/>
                  </a:outerShdw>
                </a:effectLst>
                <a:latin typeface="Arial"/>
                <a:ea typeface="Arial"/>
                <a:cs typeface="Arial"/>
                <a:sym typeface="Arial"/>
              </a:rPr>
              <a:t>adatt. da “Attuazione DPCM 2008” di A.Calogero</a:t>
            </a:r>
            <a:r>
              <a:rPr>
                <a:solidFill>
                  <a:srgbClr val="FFFFFF"/>
                </a:solidFill>
                <a:effectLst>
                  <a:outerShdw sx="100000" sy="100000" kx="0" ky="0" algn="b" rotWithShape="0" blurRad="12700" dist="25400" dir="2700000">
                    <a:srgbClr val="000000"/>
                  </a:outerShdw>
                </a:effectLst>
              </a:rPr>
              <a:t>)</a:t>
            </a:r>
            <a:endParaRPr>
              <a:solidFill>
                <a:srgbClr val="FFFFFF"/>
              </a:solidFill>
              <a:effectLst>
                <a:outerShdw sx="100000" sy="100000" kx="0" ky="0" algn="b" rotWithShape="0" blurRad="12700" dist="25400" dir="2700000">
                  <a:srgbClr val="000000"/>
                </a:outerShdw>
              </a:effectLst>
            </a:endParaRPr>
          </a:p>
          <a:p>
            <a:pPr lvl="0">
              <a:spcBef>
                <a:spcPts val="400"/>
              </a:spcBef>
              <a:buSzTx/>
              <a:buNone/>
              <a:defRPr sz="1800">
                <a:solidFill>
                  <a:srgbClr val="000000"/>
                </a:solidFill>
              </a:defRPr>
            </a:pPr>
            <a:r>
              <a:rPr>
                <a:solidFill>
                  <a:srgbClr val="FFFFFF"/>
                </a:solidFill>
                <a:effectLst>
                  <a:outerShdw sx="100000" sy="100000" kx="0" ky="0" algn="b" rotWithShape="0" blurRad="12700" dist="25400" dir="2700000">
                    <a:srgbClr val="000000"/>
                  </a:outerShdw>
                </a:effectLst>
              </a:rPr>
              <a:t>                                                                 </a:t>
            </a:r>
          </a:p>
        </p:txBody>
      </p:sp>
    </p:spTree>
  </p:cSld>
  <p:clrMapOvr>
    <a:masterClrMapping/>
  </p:clrMapOvr>
  <p:transition spd="med" advClick="1"/>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9" name="Shape 149"/>
          <p:cNvSpPr/>
          <p:nvPr>
            <p:ph type="title" idx="4294967295"/>
          </p:nvPr>
        </p:nvSpPr>
        <p:spPr>
          <a:xfrm>
            <a:off x="457200" y="277812"/>
            <a:ext cx="8229600" cy="1143001"/>
          </a:xfrm>
          <a:prstGeom prst="rect">
            <a:avLst/>
          </a:prstGeom>
        </p:spPr>
        <p:txBody>
          <a:bodyPr lIns="0" tIns="0" rIns="0" bIns="0">
            <a:normAutofit fontScale="100000" lnSpcReduction="0"/>
          </a:bodyPr>
          <a:lstStyle>
            <a:lvl1pPr>
              <a:defRPr sz="3600">
                <a:solidFill>
                  <a:srgbClr val="FFC000"/>
                </a:solidFill>
              </a:defRPr>
            </a:lvl1pPr>
          </a:lstStyle>
          <a:p>
            <a:pPr lvl="0">
              <a:defRPr sz="1800">
                <a:solidFill>
                  <a:srgbClr val="000000"/>
                </a:solidFill>
              </a:defRPr>
            </a:pPr>
            <a:r>
              <a:rPr sz="3600">
                <a:solidFill>
                  <a:srgbClr val="FFC000"/>
                </a:solidFill>
              </a:rPr>
              <a:t>Superamento OPG</a:t>
            </a:r>
          </a:p>
        </p:txBody>
      </p:sp>
      <p:sp>
        <p:nvSpPr>
          <p:cNvPr id="150" name="Shape 150"/>
          <p:cNvSpPr/>
          <p:nvPr>
            <p:ph type="body" idx="4294967295"/>
          </p:nvPr>
        </p:nvSpPr>
        <p:spPr>
          <a:xfrm>
            <a:off x="457200" y="1600200"/>
            <a:ext cx="8229600" cy="4530725"/>
          </a:xfrm>
          <a:prstGeom prst="rect">
            <a:avLst/>
          </a:prstGeom>
        </p:spPr>
        <p:txBody>
          <a:bodyPr lIns="0" tIns="0" rIns="0" bIns="0">
            <a:normAutofit fontScale="100000" lnSpcReduction="0"/>
          </a:bodyPr>
          <a:lstStyle/>
          <a:p>
            <a:pPr lvl="0" marL="0" indent="0" defTabSz="896111">
              <a:buSzTx/>
              <a:buNone/>
              <a:defRPr sz="1800">
                <a:solidFill>
                  <a:srgbClr val="000000"/>
                </a:solidFill>
              </a:defRPr>
            </a:pPr>
            <a:endParaRPr sz="3136">
              <a:solidFill>
                <a:srgbClr val="FFFFFF"/>
              </a:solidFill>
            </a:endParaRPr>
          </a:p>
          <a:p>
            <a:pPr lvl="0" marL="0" indent="0" defTabSz="896111">
              <a:buSzTx/>
              <a:buNone/>
              <a:defRPr sz="1800">
                <a:solidFill>
                  <a:srgbClr val="000000"/>
                </a:solidFill>
              </a:defRPr>
            </a:pPr>
            <a:r>
              <a:rPr sz="3136">
                <a:solidFill>
                  <a:srgbClr val="FFFFFF"/>
                </a:solidFill>
              </a:rPr>
              <a:t>Decreto-Legge 22 dicembre 2011, n. 211, articolo 3-ter, comma 6, convertito dalla Legge 17 febbraio 2012, n. 9- REMS</a:t>
            </a:r>
            <a:endParaRPr sz="3136">
              <a:solidFill>
                <a:srgbClr val="FFFFFF"/>
              </a:solidFill>
            </a:endParaRPr>
          </a:p>
          <a:p>
            <a:pPr lvl="0" marL="0" indent="0" defTabSz="896111">
              <a:buSzTx/>
              <a:buNone/>
              <a:defRPr sz="1800">
                <a:solidFill>
                  <a:srgbClr val="000000"/>
                </a:solidFill>
              </a:defRPr>
            </a:pPr>
            <a:endParaRPr sz="3136">
              <a:solidFill>
                <a:srgbClr val="FFFFFF"/>
              </a:solidFill>
            </a:endParaRPr>
          </a:p>
          <a:p>
            <a:pPr lvl="0" marL="0" indent="0" defTabSz="896111">
              <a:buSzTx/>
              <a:buNone/>
              <a:defRPr sz="1800">
                <a:solidFill>
                  <a:srgbClr val="000000"/>
                </a:solidFill>
              </a:defRPr>
            </a:pPr>
            <a:r>
              <a:rPr sz="3136">
                <a:solidFill>
                  <a:srgbClr val="FFFFFF"/>
                </a:solidFill>
              </a:rPr>
              <a:t> Decreto Legge 25.03.2013</a:t>
            </a:r>
            <a:endParaRPr sz="3136">
              <a:solidFill>
                <a:srgbClr val="FFFFFF"/>
              </a:solidFill>
            </a:endParaRPr>
          </a:p>
          <a:p>
            <a:pPr lvl="0" marL="0" indent="0" defTabSz="896111">
              <a:buSzTx/>
              <a:buNone/>
              <a:defRPr sz="1800">
                <a:solidFill>
                  <a:srgbClr val="000000"/>
                </a:solidFill>
              </a:defRPr>
            </a:pPr>
            <a:endParaRPr sz="3136">
              <a:solidFill>
                <a:srgbClr val="FFFFFF"/>
              </a:solidFill>
            </a:endParaRPr>
          </a:p>
          <a:p>
            <a:pPr lvl="0" marL="0" indent="0" defTabSz="896111">
              <a:buSzTx/>
              <a:buNone/>
              <a:defRPr sz="1800">
                <a:solidFill>
                  <a:srgbClr val="000000"/>
                </a:solidFill>
              </a:defRPr>
            </a:pPr>
            <a:r>
              <a:rPr sz="3136">
                <a:solidFill>
                  <a:srgbClr val="FFFFFF"/>
                </a:solidFill>
              </a:rPr>
              <a:t>Superamento entro 1 aprile 2014</a:t>
            </a:r>
          </a:p>
        </p:txBody>
      </p:sp>
    </p:spTree>
  </p:cSld>
  <p:clrMapOvr>
    <a:masterClrMapping/>
  </p:clrMapOvr>
  <p:transition spd="med" advClick="1"/>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2" name="Shape 152"/>
          <p:cNvSpPr/>
          <p:nvPr>
            <p:ph type="title" idx="4294967295"/>
          </p:nvPr>
        </p:nvSpPr>
        <p:spPr>
          <a:xfrm>
            <a:off x="457200" y="277812"/>
            <a:ext cx="8229600" cy="1143001"/>
          </a:xfrm>
          <a:prstGeom prst="rect">
            <a:avLst/>
          </a:prstGeom>
        </p:spPr>
        <p:txBody>
          <a:bodyPr lIns="0" tIns="0" rIns="0" bIns="0">
            <a:normAutofit fontScale="100000" lnSpcReduction="0"/>
          </a:bodyPr>
          <a:lstStyle>
            <a:lvl1pPr>
              <a:defRPr sz="3600">
                <a:solidFill>
                  <a:srgbClr val="FFC000"/>
                </a:solidFill>
              </a:defRPr>
            </a:lvl1pPr>
          </a:lstStyle>
          <a:p>
            <a:pPr lvl="0">
              <a:defRPr sz="1800">
                <a:solidFill>
                  <a:srgbClr val="000000"/>
                </a:solidFill>
              </a:defRPr>
            </a:pPr>
            <a:r>
              <a:rPr sz="3600">
                <a:solidFill>
                  <a:srgbClr val="FFC000"/>
                </a:solidFill>
              </a:rPr>
              <a:t>Superamento OPG</a:t>
            </a:r>
          </a:p>
        </p:txBody>
      </p:sp>
      <p:sp>
        <p:nvSpPr>
          <p:cNvPr id="153" name="Shape 153"/>
          <p:cNvSpPr/>
          <p:nvPr>
            <p:ph type="body" idx="4294967295"/>
          </p:nvPr>
        </p:nvSpPr>
        <p:spPr>
          <a:xfrm>
            <a:off x="457200" y="1600200"/>
            <a:ext cx="8229600" cy="4530725"/>
          </a:xfrm>
          <a:prstGeom prst="rect">
            <a:avLst/>
          </a:prstGeom>
        </p:spPr>
        <p:txBody>
          <a:bodyPr lIns="0" tIns="0" rIns="0" bIns="0">
            <a:normAutofit fontScale="100000" lnSpcReduction="0"/>
          </a:bodyPr>
          <a:lstStyle/>
          <a:p>
            <a:pPr lvl="0" marL="0" indent="0">
              <a:buSzTx/>
              <a:buNone/>
              <a:defRPr sz="1800">
                <a:solidFill>
                  <a:srgbClr val="000000"/>
                </a:solidFill>
              </a:defRPr>
            </a:pPr>
            <a:endParaRPr sz="3200">
              <a:solidFill>
                <a:srgbClr val="FFFFFF"/>
              </a:solidFill>
            </a:endParaRPr>
          </a:p>
          <a:p>
            <a:pPr lvl="0" marL="0" indent="0">
              <a:buSzTx/>
              <a:buNone/>
              <a:defRPr sz="1800">
                <a:solidFill>
                  <a:srgbClr val="000000"/>
                </a:solidFill>
              </a:defRPr>
            </a:pPr>
            <a:r>
              <a:rPr sz="3200">
                <a:solidFill>
                  <a:srgbClr val="FFFFFF"/>
                </a:solidFill>
              </a:rPr>
              <a:t>Decreto-Legge 31 marzo 2014, n. 52 convertito con modifiche nella Legge 30 maggio 2014, n. 81</a:t>
            </a:r>
            <a:endParaRPr sz="3200">
              <a:solidFill>
                <a:srgbClr val="FFFFFF"/>
              </a:solidFill>
            </a:endParaRPr>
          </a:p>
          <a:p>
            <a:pPr lvl="0" marL="0" indent="0">
              <a:buSzTx/>
              <a:buNone/>
              <a:defRPr sz="1800">
                <a:solidFill>
                  <a:srgbClr val="000000"/>
                </a:solidFill>
              </a:defRPr>
            </a:pPr>
            <a:endParaRPr sz="3200">
              <a:solidFill>
                <a:srgbClr val="FFFFFF"/>
              </a:solidFill>
            </a:endParaRPr>
          </a:p>
          <a:p>
            <a:pPr lvl="0" marL="0" indent="0">
              <a:buSzTx/>
              <a:buNone/>
              <a:defRPr sz="1800">
                <a:solidFill>
                  <a:srgbClr val="000000"/>
                </a:solidFill>
              </a:defRPr>
            </a:pPr>
            <a:r>
              <a:rPr sz="3200">
                <a:solidFill>
                  <a:srgbClr val="FFFFFF"/>
                </a:solidFill>
              </a:rPr>
              <a:t>Superamento entro 1 aprile 2015</a:t>
            </a:r>
          </a:p>
        </p:txBody>
      </p:sp>
    </p:spTree>
  </p:cSld>
  <p:clrMapOvr>
    <a:masterClrMapping/>
  </p:clrMapOvr>
  <p:transitio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0" name="Shape 60"/>
          <p:cNvSpPr/>
          <p:nvPr>
            <p:ph type="title" idx="4294967295"/>
          </p:nvPr>
        </p:nvSpPr>
        <p:spPr>
          <a:xfrm>
            <a:off x="381000" y="914400"/>
            <a:ext cx="8382000" cy="4724400"/>
          </a:xfrm>
          <a:prstGeom prst="rect">
            <a:avLst/>
          </a:prstGeom>
        </p:spPr>
        <p:txBody>
          <a:bodyPr lIns="0" tIns="0" rIns="0" bIns="0">
            <a:normAutofit fontScale="100000" lnSpcReduction="0"/>
          </a:bodyPr>
          <a:lstStyle/>
          <a:p>
            <a:pPr lvl="0">
              <a:defRPr sz="1800">
                <a:solidFill>
                  <a:srgbClr val="000000"/>
                </a:solidFill>
              </a:defRPr>
            </a:pPr>
            <a:r>
              <a:rPr i="1" sz="2800">
                <a:solidFill>
                  <a:srgbClr val="9FA795"/>
                </a:solidFill>
                <a:effectLst>
                  <a:outerShdw sx="100000" sy="100000" kx="0" ky="0" algn="b" rotWithShape="0" blurRad="12700" dist="25400" dir="2700000">
                    <a:srgbClr val="000000"/>
                  </a:outerShdw>
                </a:effectLst>
              </a:rPr>
              <a:t>“</a:t>
            </a:r>
            <a:r>
              <a:rPr i="1" sz="2800">
                <a:solidFill>
                  <a:srgbClr val="FFFFFF"/>
                </a:solidFill>
                <a:effectLst>
                  <a:outerShdw sx="100000" sy="100000" kx="0" ky="0" algn="b" rotWithShape="0" blurRad="12700" dist="25400" dir="2700000">
                    <a:srgbClr val="000000"/>
                  </a:outerShdw>
                </a:effectLst>
              </a:rPr>
              <a:t>Come gli spettri temuti ed attesi dai nomadi del deserto, les revenants, i malati di mente autori di reato e le istituzioni del loro contenimento ritornano, al termine di una lunga serie di esperienze e di proposte, sotto forma di scomodi ospiti e talora di incubi, a disturbare assetti, consuetudini ed equilibri, sui quali i servizi psichiatrici della Legge 180 si sono in questi anni assestati.”</a:t>
            </a:r>
            <a:br>
              <a:rPr i="1" sz="2800">
                <a:solidFill>
                  <a:srgbClr val="FFFFFF"/>
                </a:solidFill>
                <a:effectLst>
                  <a:outerShdw sx="100000" sy="100000" kx="0" ky="0" algn="b" rotWithShape="0" blurRad="12700" dist="25400" dir="2700000">
                    <a:srgbClr val="000000"/>
                  </a:outerShdw>
                </a:effectLst>
              </a:rPr>
            </a:br>
            <a:r>
              <a:rPr sz="2800">
                <a:solidFill>
                  <a:srgbClr val="FFFFFF"/>
                </a:solidFill>
                <a:effectLst>
                  <a:outerShdw sx="100000" sy="100000" kx="0" ky="0" algn="b" rotWithShape="0" blurRad="12700" dist="25400" dir="2700000">
                    <a:srgbClr val="000000"/>
                  </a:outerShdw>
                </a:effectLst>
              </a:rPr>
              <a:t>			</a:t>
            </a:r>
            <a:br>
              <a:rPr sz="2800">
                <a:solidFill>
                  <a:srgbClr val="FFFFFF"/>
                </a:solidFill>
                <a:effectLst>
                  <a:outerShdw sx="100000" sy="100000" kx="0" ky="0" algn="b" rotWithShape="0" blurRad="12700" dist="25400" dir="2700000">
                    <a:srgbClr val="000000"/>
                  </a:outerShdw>
                </a:effectLst>
              </a:rPr>
            </a:br>
            <a:r>
              <a:rPr sz="2800">
                <a:solidFill>
                  <a:srgbClr val="FFFFFF"/>
                </a:solidFill>
                <a:effectLst>
                  <a:outerShdw sx="100000" sy="100000" kx="0" ky="0" algn="b" rotWithShape="0" blurRad="12700" dist="25400" dir="2700000">
                    <a:srgbClr val="000000"/>
                  </a:outerShdw>
                </a:effectLst>
              </a:rPr>
              <a:t>		</a:t>
            </a:r>
            <a:r>
              <a:rPr sz="2400">
                <a:solidFill>
                  <a:srgbClr val="FFFFFF"/>
                </a:solidFill>
                <a:effectLst>
                  <a:outerShdw sx="100000" sy="100000" kx="0" ky="0" algn="b" rotWithShape="0" blurRad="12700" dist="25400" dir="2700000">
                    <a:srgbClr val="000000"/>
                  </a:outerShdw>
                </a:effectLst>
              </a:rPr>
              <a:t>(L.Ferrannini e P.F.Peloso, 2003)</a:t>
            </a:r>
          </a:p>
        </p:txBody>
      </p:sp>
    </p:spTree>
  </p:cSld>
  <p:clrMapOvr>
    <a:masterClrMapping/>
  </p:clrMapOvr>
  <p:transition spd="med" advClick="1"/>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5" name="Shape 155"/>
          <p:cNvSpPr/>
          <p:nvPr>
            <p:ph type="title" idx="4294967295"/>
          </p:nvPr>
        </p:nvSpPr>
        <p:spPr>
          <a:xfrm>
            <a:off x="457200" y="277812"/>
            <a:ext cx="8229600" cy="1143001"/>
          </a:xfrm>
          <a:prstGeom prst="rect">
            <a:avLst/>
          </a:prstGeom>
        </p:spPr>
        <p:txBody>
          <a:bodyPr lIns="0" tIns="0" rIns="0" bIns="0">
            <a:normAutofit fontScale="100000" lnSpcReduction="0"/>
          </a:bodyPr>
          <a:lstStyle/>
          <a:p>
            <a:pPr lvl="0">
              <a:defRPr sz="1800">
                <a:solidFill>
                  <a:srgbClr val="000000"/>
                </a:solidFill>
              </a:defRPr>
            </a:pPr>
            <a:r>
              <a:rPr sz="3600">
                <a:solidFill>
                  <a:srgbClr val="FFC000"/>
                </a:solidFill>
              </a:rPr>
              <a:t>Legge 30 maggio 2014, n. 81</a:t>
            </a:r>
            <a:br>
              <a:rPr sz="3600">
                <a:solidFill>
                  <a:srgbClr val="FFC000"/>
                </a:solidFill>
              </a:rPr>
            </a:br>
            <a:r>
              <a:rPr sz="2400">
                <a:solidFill>
                  <a:srgbClr val="FFC000"/>
                </a:solidFill>
              </a:rPr>
              <a:t>comma 1, lettera b</a:t>
            </a:r>
          </a:p>
        </p:txBody>
      </p:sp>
      <p:sp>
        <p:nvSpPr>
          <p:cNvPr id="156" name="Shape 156"/>
          <p:cNvSpPr/>
          <p:nvPr>
            <p:ph type="body" idx="4294967295"/>
          </p:nvPr>
        </p:nvSpPr>
        <p:spPr>
          <a:xfrm>
            <a:off x="457200" y="1600200"/>
            <a:ext cx="8229600" cy="4530725"/>
          </a:xfrm>
          <a:prstGeom prst="rect">
            <a:avLst/>
          </a:prstGeom>
          <a:ln w="9525">
            <a:solidFill>
              <a:srgbClr val="FFFFFF"/>
            </a:solidFill>
            <a:round/>
          </a:ln>
        </p:spPr>
        <p:txBody>
          <a:bodyPr lIns="0" tIns="0" rIns="0" bIns="0">
            <a:normAutofit fontScale="100000" lnSpcReduction="0"/>
          </a:bodyPr>
          <a:lstStyle/>
          <a:p>
            <a:pPr lvl="0" marL="0" indent="0" defTabSz="896111">
              <a:lnSpc>
                <a:spcPct val="115000"/>
              </a:lnSpc>
              <a:spcBef>
                <a:spcPts val="400"/>
              </a:spcBef>
              <a:buSzTx/>
              <a:buNone/>
              <a:tabLst>
                <a:tab pos="558800" algn="l"/>
                <a:tab pos="1130300" algn="l"/>
                <a:tab pos="1701800" algn="l"/>
                <a:tab pos="2273300" algn="l"/>
                <a:tab pos="2844800" algn="l"/>
                <a:tab pos="3403600" algn="l"/>
                <a:tab pos="3975100" algn="l"/>
                <a:tab pos="4546600" algn="l"/>
                <a:tab pos="5118100" algn="l"/>
                <a:tab pos="5689600" algn="l"/>
                <a:tab pos="6248400" algn="l"/>
                <a:tab pos="6832600" algn="l"/>
                <a:tab pos="7404100" algn="l"/>
                <a:tab pos="7975600" algn="l"/>
                <a:tab pos="8547100" algn="l"/>
                <a:tab pos="9105900" algn="l"/>
              </a:tabLst>
              <a:defRPr sz="1800">
                <a:solidFill>
                  <a:srgbClr val="000000"/>
                </a:solidFill>
              </a:defRPr>
            </a:pPr>
            <a:r>
              <a:rPr sz="1960">
                <a:solidFill>
                  <a:srgbClr val="2D2D8A"/>
                </a:solidFill>
                <a:latin typeface="Courier New"/>
                <a:ea typeface="Courier New"/>
                <a:cs typeface="Courier New"/>
                <a:sym typeface="Courier New"/>
              </a:rPr>
              <a:t>"</a:t>
            </a:r>
            <a:r>
              <a:rPr sz="1960">
                <a:solidFill>
                  <a:srgbClr val="FFFFFF"/>
                </a:solidFill>
                <a:latin typeface="Courier New"/>
                <a:ea typeface="Courier New"/>
                <a:cs typeface="Courier New"/>
                <a:sym typeface="Courier New"/>
              </a:rPr>
              <a:t>Il  giudice</a:t>
            </a:r>
            <a:r>
              <a:rPr sz="1960">
                <a:solidFill>
                  <a:srgbClr val="FFFFFF"/>
                </a:solidFill>
                <a:latin typeface="Calibri"/>
                <a:ea typeface="Calibri"/>
                <a:cs typeface="Calibri"/>
                <a:sym typeface="Calibri"/>
              </a:rPr>
              <a:t> </a:t>
            </a:r>
            <a:r>
              <a:rPr sz="1960">
                <a:solidFill>
                  <a:srgbClr val="FFFFFF"/>
                </a:solidFill>
                <a:latin typeface="Courier New"/>
                <a:ea typeface="Courier New"/>
                <a:cs typeface="Courier New"/>
                <a:sym typeface="Courier New"/>
              </a:rPr>
              <a:t>dispone nei confronti dell'infermo di mente e del seminfermo di mente</a:t>
            </a:r>
            <a:r>
              <a:rPr sz="1960">
                <a:solidFill>
                  <a:srgbClr val="2D2D8A"/>
                </a:solidFill>
                <a:latin typeface="Calibri"/>
                <a:ea typeface="Calibri"/>
                <a:cs typeface="Calibri"/>
                <a:sym typeface="Calibri"/>
              </a:rPr>
              <a:t>  </a:t>
            </a:r>
            <a:r>
              <a:rPr sz="1960">
                <a:solidFill>
                  <a:srgbClr val="FFC000"/>
                </a:solidFill>
                <a:latin typeface="Courier New"/>
                <a:ea typeface="Courier New"/>
                <a:cs typeface="Courier New"/>
                <a:sym typeface="Courier New"/>
              </a:rPr>
              <a:t>l'applicazione di</a:t>
            </a:r>
            <a:r>
              <a:rPr sz="1960">
                <a:solidFill>
                  <a:srgbClr val="C00000"/>
                </a:solidFill>
                <a:latin typeface="Courier New"/>
                <a:ea typeface="Courier New"/>
                <a:cs typeface="Courier New"/>
                <a:sym typeface="Courier New"/>
              </a:rPr>
              <a:t> </a:t>
            </a:r>
            <a:r>
              <a:rPr sz="1960">
                <a:solidFill>
                  <a:srgbClr val="FFC000"/>
                </a:solidFill>
                <a:latin typeface="Courier New"/>
                <a:ea typeface="Courier New"/>
                <a:cs typeface="Courier New"/>
                <a:sym typeface="Courier New"/>
              </a:rPr>
              <a:t>una misura di sicurezza, anche in via  provvisoria, diversa dal ricovero in un ospedale psichiatrico giudiziario</a:t>
            </a:r>
            <a:r>
              <a:rPr sz="1960">
                <a:solidFill>
                  <a:srgbClr val="2D2D8A"/>
                </a:solidFill>
                <a:latin typeface="Courier New"/>
                <a:ea typeface="Courier New"/>
                <a:cs typeface="Courier New"/>
                <a:sym typeface="Courier New"/>
              </a:rPr>
              <a:t> </a:t>
            </a:r>
            <a:r>
              <a:rPr sz="1960">
                <a:solidFill>
                  <a:srgbClr val="FFFFFF"/>
                </a:solidFill>
                <a:latin typeface="Courier New"/>
                <a:ea typeface="Courier New"/>
                <a:cs typeface="Courier New"/>
                <a:sym typeface="Courier New"/>
              </a:rPr>
              <a:t>o in una</a:t>
            </a:r>
            <a:r>
              <a:rPr sz="1960">
                <a:solidFill>
                  <a:srgbClr val="FFFFFF"/>
                </a:solidFill>
                <a:latin typeface="Calibri"/>
                <a:ea typeface="Calibri"/>
                <a:cs typeface="Calibri"/>
                <a:sym typeface="Calibri"/>
              </a:rPr>
              <a:t> </a:t>
            </a:r>
            <a:r>
              <a:rPr sz="1960">
                <a:solidFill>
                  <a:srgbClr val="FFFFFF"/>
                </a:solidFill>
                <a:latin typeface="Courier New"/>
                <a:ea typeface="Courier New"/>
                <a:cs typeface="Courier New"/>
                <a:sym typeface="Courier New"/>
              </a:rPr>
              <a:t>casa di cura e custodia,</a:t>
            </a:r>
            <a:r>
              <a:rPr sz="1960">
                <a:solidFill>
                  <a:srgbClr val="2D2D8A"/>
                </a:solidFill>
                <a:latin typeface="Courier New"/>
                <a:ea typeface="Courier New"/>
                <a:cs typeface="Courier New"/>
                <a:sym typeface="Courier New"/>
              </a:rPr>
              <a:t> </a:t>
            </a:r>
            <a:r>
              <a:rPr sz="1960">
                <a:solidFill>
                  <a:srgbClr val="FFC000"/>
                </a:solidFill>
                <a:latin typeface="Courier New"/>
                <a:ea typeface="Courier New"/>
                <a:cs typeface="Courier New"/>
                <a:sym typeface="Courier New"/>
              </a:rPr>
              <a:t>salvo quando  sono  acquisiti  elementi  dai</a:t>
            </a:r>
            <a:r>
              <a:rPr sz="1960">
                <a:solidFill>
                  <a:srgbClr val="FFC000"/>
                </a:solidFill>
                <a:latin typeface="Calibri"/>
                <a:ea typeface="Calibri"/>
                <a:cs typeface="Calibri"/>
                <a:sym typeface="Calibri"/>
              </a:rPr>
              <a:t> </a:t>
            </a:r>
            <a:r>
              <a:rPr sz="1960">
                <a:solidFill>
                  <a:srgbClr val="FFC000"/>
                </a:solidFill>
                <a:latin typeface="Courier New"/>
                <a:ea typeface="Courier New"/>
                <a:cs typeface="Courier New"/>
                <a:sym typeface="Courier New"/>
              </a:rPr>
              <a:t>quali risulta che ogni misura diversa non  e'  idonea  ad  assicurare</a:t>
            </a:r>
            <a:r>
              <a:rPr sz="1960">
                <a:solidFill>
                  <a:srgbClr val="FFC000"/>
                </a:solidFill>
                <a:latin typeface="Calibri"/>
                <a:ea typeface="Calibri"/>
                <a:cs typeface="Calibri"/>
                <a:sym typeface="Calibri"/>
              </a:rPr>
              <a:t> </a:t>
            </a:r>
            <a:r>
              <a:rPr sz="1960">
                <a:solidFill>
                  <a:srgbClr val="FFC000"/>
                </a:solidFill>
                <a:latin typeface="Courier New"/>
                <a:ea typeface="Courier New"/>
                <a:cs typeface="Courier New"/>
                <a:sym typeface="Courier New"/>
              </a:rPr>
              <a:t>cure adeguate e a fare fronte alla sua pericolosita' sociale, il  cui</a:t>
            </a:r>
            <a:r>
              <a:rPr sz="1960">
                <a:solidFill>
                  <a:srgbClr val="FFC000"/>
                </a:solidFill>
                <a:latin typeface="Calibri"/>
                <a:ea typeface="Calibri"/>
                <a:cs typeface="Calibri"/>
                <a:sym typeface="Calibri"/>
              </a:rPr>
              <a:t> </a:t>
            </a:r>
            <a:r>
              <a:rPr sz="1960">
                <a:solidFill>
                  <a:srgbClr val="FFC000"/>
                </a:solidFill>
                <a:latin typeface="Courier New"/>
                <a:ea typeface="Courier New"/>
                <a:cs typeface="Courier New"/>
                <a:sym typeface="Courier New"/>
              </a:rPr>
              <a:t>accertamento e' effettuato sulla base delle qualita' soggettive della</a:t>
            </a:r>
            <a:r>
              <a:rPr sz="1960">
                <a:solidFill>
                  <a:srgbClr val="FFC000"/>
                </a:solidFill>
                <a:latin typeface="Calibri"/>
                <a:ea typeface="Calibri"/>
                <a:cs typeface="Calibri"/>
                <a:sym typeface="Calibri"/>
              </a:rPr>
              <a:t> </a:t>
            </a:r>
            <a:r>
              <a:rPr sz="1960">
                <a:solidFill>
                  <a:srgbClr val="FFC000"/>
                </a:solidFill>
                <a:latin typeface="Courier New"/>
                <a:ea typeface="Courier New"/>
                <a:cs typeface="Courier New"/>
                <a:sym typeface="Courier New"/>
              </a:rPr>
              <a:t>persona</a:t>
            </a:r>
            <a:r>
              <a:rPr sz="1960">
                <a:solidFill>
                  <a:srgbClr val="C00000"/>
                </a:solidFill>
                <a:latin typeface="Courier New"/>
                <a:ea typeface="Courier New"/>
                <a:cs typeface="Courier New"/>
                <a:sym typeface="Courier New"/>
              </a:rPr>
              <a:t> </a:t>
            </a:r>
            <a:r>
              <a:rPr sz="1960">
                <a:solidFill>
                  <a:srgbClr val="FFFFFF"/>
                </a:solidFill>
                <a:latin typeface="Courier New"/>
                <a:ea typeface="Courier New"/>
                <a:cs typeface="Courier New"/>
                <a:sym typeface="Courier New"/>
              </a:rPr>
              <a:t>e senza tenere conto delle  condizioni  di  cui  all'articolo</a:t>
            </a:r>
            <a:r>
              <a:rPr sz="1960">
                <a:solidFill>
                  <a:srgbClr val="FFFFFF"/>
                </a:solidFill>
                <a:latin typeface="Calibri"/>
                <a:ea typeface="Calibri"/>
                <a:cs typeface="Calibri"/>
                <a:sym typeface="Calibri"/>
              </a:rPr>
              <a:t> </a:t>
            </a:r>
            <a:r>
              <a:rPr sz="1960">
                <a:solidFill>
                  <a:srgbClr val="FFFFFF"/>
                </a:solidFill>
                <a:latin typeface="Courier New"/>
                <a:ea typeface="Courier New"/>
                <a:cs typeface="Courier New"/>
                <a:sym typeface="Courier New"/>
              </a:rPr>
              <a:t>133, secondo comma, numero 4, del codice  penale… </a:t>
            </a:r>
          </a:p>
        </p:txBody>
      </p:sp>
    </p:spTree>
  </p:cSld>
  <p:clrMapOvr>
    <a:masterClrMapping/>
  </p:clrMapOvr>
  <p:transition spd="med" advClick="1"/>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8" name="Shape 158"/>
          <p:cNvSpPr/>
          <p:nvPr>
            <p:ph type="title" idx="4294967295"/>
          </p:nvPr>
        </p:nvSpPr>
        <p:spPr>
          <a:xfrm>
            <a:off x="457200" y="277812"/>
            <a:ext cx="8229600" cy="1143001"/>
          </a:xfrm>
          <a:prstGeom prst="rect">
            <a:avLst/>
          </a:prstGeom>
        </p:spPr>
        <p:txBody>
          <a:bodyPr lIns="0" tIns="0" rIns="0" bIns="0">
            <a:normAutofit fontScale="100000" lnSpcReduction="0"/>
          </a:bodyPr>
          <a:lstStyle/>
          <a:p>
            <a:pPr lvl="0">
              <a:defRPr sz="1800">
                <a:solidFill>
                  <a:srgbClr val="000000"/>
                </a:solidFill>
              </a:defRPr>
            </a:pPr>
            <a:r>
              <a:rPr sz="3600">
                <a:solidFill>
                  <a:srgbClr val="FFC000"/>
                </a:solidFill>
              </a:rPr>
              <a:t>Legge 30 maggio 2014, n. 81</a:t>
            </a:r>
            <a:br>
              <a:rPr sz="3600">
                <a:solidFill>
                  <a:srgbClr val="FFC000"/>
                </a:solidFill>
              </a:rPr>
            </a:br>
            <a:r>
              <a:rPr sz="2400">
                <a:solidFill>
                  <a:srgbClr val="FFC000"/>
                </a:solidFill>
              </a:rPr>
              <a:t>comma 1, lettera b</a:t>
            </a:r>
          </a:p>
        </p:txBody>
      </p:sp>
      <p:sp>
        <p:nvSpPr>
          <p:cNvPr id="159" name="Shape 159"/>
          <p:cNvSpPr/>
          <p:nvPr>
            <p:ph type="body" idx="4294967295"/>
          </p:nvPr>
        </p:nvSpPr>
        <p:spPr>
          <a:xfrm>
            <a:off x="457200" y="1600200"/>
            <a:ext cx="8229600" cy="4530725"/>
          </a:xfrm>
          <a:prstGeom prst="rect">
            <a:avLst/>
          </a:prstGeom>
        </p:spPr>
        <p:txBody>
          <a:bodyPr lIns="0" tIns="0" rIns="0" bIns="0">
            <a:normAutofit fontScale="100000" lnSpcReduction="0"/>
          </a:bodyPr>
          <a:lstStyle/>
          <a:p>
            <a:pPr lvl="0" marL="0" indent="0">
              <a:lnSpc>
                <a:spcPct val="115000"/>
              </a:lnSpc>
              <a:buSzTx/>
              <a:buNone/>
              <a:tabLst>
                <a:tab pos="571500" algn="l"/>
                <a:tab pos="1155700" algn="l"/>
                <a:tab pos="1739900" algn="l"/>
                <a:tab pos="2324100" algn="l"/>
                <a:tab pos="2908300" algn="l"/>
                <a:tab pos="3479800" algn="l"/>
                <a:tab pos="4064000" algn="l"/>
                <a:tab pos="4648200" algn="l"/>
                <a:tab pos="5232400" algn="l"/>
                <a:tab pos="5816600" algn="l"/>
                <a:tab pos="6388100" algn="l"/>
                <a:tab pos="6972300" algn="l"/>
                <a:tab pos="7556500" algn="l"/>
                <a:tab pos="8140700" algn="l"/>
                <a:tab pos="8724900" algn="l"/>
                <a:tab pos="9296400" algn="l"/>
              </a:tabLst>
              <a:defRPr sz="1800">
                <a:solidFill>
                  <a:srgbClr val="000000"/>
                </a:solidFill>
              </a:defRPr>
            </a:pPr>
            <a:endParaRPr sz="2000">
              <a:latin typeface="Courier New"/>
              <a:ea typeface="Courier New"/>
              <a:cs typeface="Courier New"/>
              <a:sym typeface="Courier New"/>
            </a:endParaRPr>
          </a:p>
          <a:p>
            <a:pPr lvl="0" marL="0" indent="0">
              <a:lnSpc>
                <a:spcPct val="115000"/>
              </a:lnSpc>
              <a:spcBef>
                <a:spcPts val="400"/>
              </a:spcBef>
              <a:buSzTx/>
              <a:buNone/>
              <a:tabLst>
                <a:tab pos="571500" algn="l"/>
                <a:tab pos="1155700" algn="l"/>
                <a:tab pos="1739900" algn="l"/>
                <a:tab pos="2324100" algn="l"/>
                <a:tab pos="2908300" algn="l"/>
                <a:tab pos="3479800" algn="l"/>
                <a:tab pos="4064000" algn="l"/>
                <a:tab pos="4648200" algn="l"/>
                <a:tab pos="5232400" algn="l"/>
                <a:tab pos="5816600" algn="l"/>
                <a:tab pos="6388100" algn="l"/>
                <a:tab pos="6972300" algn="l"/>
                <a:tab pos="7556500" algn="l"/>
                <a:tab pos="8140700" algn="l"/>
                <a:tab pos="8724900" algn="l"/>
                <a:tab pos="9296400" algn="l"/>
              </a:tabLst>
              <a:defRPr sz="1800">
                <a:solidFill>
                  <a:srgbClr val="000000"/>
                </a:solidFill>
              </a:defRPr>
            </a:pPr>
            <a:r>
              <a:rPr sz="2000">
                <a:solidFill>
                  <a:srgbClr val="2D2D8A"/>
                </a:solidFill>
                <a:latin typeface="Courier New"/>
                <a:ea typeface="Courier New"/>
                <a:cs typeface="Courier New"/>
                <a:sym typeface="Courier New"/>
              </a:rPr>
              <a:t>… </a:t>
            </a:r>
            <a:r>
              <a:rPr sz="2000">
                <a:solidFill>
                  <a:srgbClr val="FFC000"/>
                </a:solidFill>
                <a:latin typeface="Courier New"/>
                <a:ea typeface="Courier New"/>
                <a:cs typeface="Courier New"/>
                <a:sym typeface="Courier New"/>
              </a:rPr>
              <a:t>Allo stesso modo</a:t>
            </a:r>
            <a:r>
              <a:rPr sz="2000">
                <a:solidFill>
                  <a:srgbClr val="FFC000"/>
                </a:solidFill>
                <a:latin typeface="Calibri"/>
                <a:ea typeface="Calibri"/>
                <a:cs typeface="Calibri"/>
                <a:sym typeface="Calibri"/>
              </a:rPr>
              <a:t>  </a:t>
            </a:r>
            <a:r>
              <a:rPr sz="2000">
                <a:solidFill>
                  <a:srgbClr val="FFC000"/>
                </a:solidFill>
                <a:latin typeface="Courier New"/>
                <a:ea typeface="Courier New"/>
                <a:cs typeface="Courier New"/>
                <a:sym typeface="Courier New"/>
              </a:rPr>
              <a:t>provvede il magistrato di sorveglianza</a:t>
            </a:r>
            <a:r>
              <a:rPr sz="2000">
                <a:solidFill>
                  <a:srgbClr val="C00000"/>
                </a:solidFill>
                <a:latin typeface="Courier New"/>
                <a:ea typeface="Courier New"/>
                <a:cs typeface="Courier New"/>
                <a:sym typeface="Courier New"/>
              </a:rPr>
              <a:t>  </a:t>
            </a:r>
            <a:r>
              <a:rPr sz="2000">
                <a:solidFill>
                  <a:srgbClr val="FFFFFF"/>
                </a:solidFill>
                <a:latin typeface="Courier New"/>
                <a:ea typeface="Courier New"/>
                <a:cs typeface="Courier New"/>
                <a:sym typeface="Courier New"/>
              </a:rPr>
              <a:t>quando  interviene  ai  sensi</a:t>
            </a:r>
            <a:r>
              <a:rPr sz="2000">
                <a:solidFill>
                  <a:srgbClr val="FFFFFF"/>
                </a:solidFill>
                <a:latin typeface="Calibri"/>
                <a:ea typeface="Calibri"/>
                <a:cs typeface="Calibri"/>
                <a:sym typeface="Calibri"/>
              </a:rPr>
              <a:t> </a:t>
            </a:r>
            <a:r>
              <a:rPr sz="2000">
                <a:solidFill>
                  <a:srgbClr val="FFFFFF"/>
                </a:solidFill>
                <a:latin typeface="Courier New"/>
                <a:ea typeface="Courier New"/>
                <a:cs typeface="Courier New"/>
                <a:sym typeface="Courier New"/>
              </a:rPr>
              <a:t>dell'articolo 679 del codice di  procedura  penale.</a:t>
            </a:r>
            <a:r>
              <a:rPr sz="2000">
                <a:solidFill>
                  <a:srgbClr val="2D2D8A"/>
                </a:solidFill>
                <a:latin typeface="Courier New"/>
                <a:ea typeface="Courier New"/>
                <a:cs typeface="Courier New"/>
                <a:sym typeface="Courier New"/>
              </a:rPr>
              <a:t>  </a:t>
            </a:r>
            <a:r>
              <a:rPr sz="2000">
                <a:solidFill>
                  <a:srgbClr val="FFC000"/>
                </a:solidFill>
                <a:latin typeface="Courier New"/>
                <a:ea typeface="Courier New"/>
                <a:cs typeface="Courier New"/>
                <a:sym typeface="Courier New"/>
              </a:rPr>
              <a:t>Non  costituisce </a:t>
            </a:r>
            <a:r>
              <a:rPr sz="2000">
                <a:solidFill>
                  <a:srgbClr val="FFC000"/>
                </a:solidFill>
                <a:latin typeface="Calibri"/>
                <a:ea typeface="Calibri"/>
                <a:cs typeface="Calibri"/>
                <a:sym typeface="Calibri"/>
              </a:rPr>
              <a:t> </a:t>
            </a:r>
            <a:r>
              <a:rPr sz="2000">
                <a:solidFill>
                  <a:srgbClr val="FFC000"/>
                </a:solidFill>
                <a:latin typeface="Courier New"/>
                <a:ea typeface="Courier New"/>
                <a:cs typeface="Courier New"/>
                <a:sym typeface="Courier New"/>
              </a:rPr>
              <a:t>elemento idoneo a supportare il giudizio di pericolosita' sociale la</a:t>
            </a:r>
            <a:r>
              <a:rPr sz="2000">
                <a:solidFill>
                  <a:srgbClr val="FFC000"/>
                </a:solidFill>
                <a:latin typeface="Calibri"/>
                <a:ea typeface="Calibri"/>
                <a:cs typeface="Calibri"/>
                <a:sym typeface="Calibri"/>
              </a:rPr>
              <a:t> </a:t>
            </a:r>
            <a:r>
              <a:rPr sz="2000">
                <a:solidFill>
                  <a:srgbClr val="FFC000"/>
                </a:solidFill>
                <a:latin typeface="Courier New"/>
                <a:ea typeface="Courier New"/>
                <a:cs typeface="Courier New"/>
                <a:sym typeface="Courier New"/>
              </a:rPr>
              <a:t>sola mancanza di programmi terapeutici individuali"</a:t>
            </a:r>
          </a:p>
        </p:txBody>
      </p:sp>
    </p:spTree>
  </p:cSld>
  <p:clrMapOvr>
    <a:masterClrMapping/>
  </p:clrMapOvr>
  <p:transition spd="med" advClick="1"/>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1" name="Shape 161"/>
          <p:cNvSpPr/>
          <p:nvPr>
            <p:ph type="title" idx="4294967295"/>
          </p:nvPr>
        </p:nvSpPr>
        <p:spPr>
          <a:xfrm>
            <a:off x="468312" y="188912"/>
            <a:ext cx="8229601" cy="1143001"/>
          </a:xfrm>
          <a:prstGeom prst="rect">
            <a:avLst/>
          </a:prstGeom>
        </p:spPr>
        <p:txBody>
          <a:bodyPr lIns="0" tIns="0" rIns="0" bIns="0">
            <a:normAutofit fontScale="100000" lnSpcReduction="0"/>
          </a:bodyPr>
          <a:lstStyle/>
          <a:p>
            <a:pPr lvl="0">
              <a:defRPr sz="1800">
                <a:solidFill>
                  <a:srgbClr val="000000"/>
                </a:solidFill>
              </a:defRPr>
            </a:pPr>
            <a:r>
              <a:rPr sz="3600">
                <a:solidFill>
                  <a:srgbClr val="FFC000"/>
                </a:solidFill>
              </a:rPr>
              <a:t>Legge 30 maggio 2014, n. 81</a:t>
            </a:r>
            <a:br>
              <a:rPr sz="3600">
                <a:solidFill>
                  <a:srgbClr val="FFC000"/>
                </a:solidFill>
              </a:rPr>
            </a:br>
            <a:r>
              <a:rPr sz="2400">
                <a:solidFill>
                  <a:srgbClr val="FFC000"/>
                </a:solidFill>
              </a:rPr>
              <a:t>comma 8, 1- ter</a:t>
            </a:r>
          </a:p>
        </p:txBody>
      </p:sp>
      <p:sp>
        <p:nvSpPr>
          <p:cNvPr id="162" name="Shape 162"/>
          <p:cNvSpPr/>
          <p:nvPr>
            <p:ph type="body" idx="4294967295"/>
          </p:nvPr>
        </p:nvSpPr>
        <p:spPr>
          <a:xfrm>
            <a:off x="609600" y="1331912"/>
            <a:ext cx="8229600" cy="4525963"/>
          </a:xfrm>
          <a:prstGeom prst="rect">
            <a:avLst/>
          </a:prstGeom>
        </p:spPr>
        <p:txBody>
          <a:bodyPr lIns="0" tIns="0" rIns="0" bIns="0">
            <a:normAutofit fontScale="100000" lnSpcReduction="0"/>
          </a:bodyPr>
          <a:lstStyle/>
          <a:p>
            <a:pPr lvl="0" marL="0" indent="0" defTabSz="896111">
              <a:lnSpc>
                <a:spcPct val="115000"/>
              </a:lnSpc>
              <a:spcBef>
                <a:spcPts val="400"/>
              </a:spcBef>
              <a:buSzTx/>
              <a:buNone/>
              <a:tabLst>
                <a:tab pos="558800" algn="l"/>
                <a:tab pos="1130300" algn="l"/>
                <a:tab pos="1701800" algn="l"/>
                <a:tab pos="2273300" algn="l"/>
                <a:tab pos="2844800" algn="l"/>
                <a:tab pos="3403600" algn="l"/>
                <a:tab pos="3975100" algn="l"/>
                <a:tab pos="4546600" algn="l"/>
                <a:tab pos="5118100" algn="l"/>
                <a:tab pos="5689600" algn="l"/>
                <a:tab pos="6248400" algn="l"/>
                <a:tab pos="6832600" algn="l"/>
                <a:tab pos="7404100" algn="l"/>
                <a:tab pos="7975600" algn="l"/>
                <a:tab pos="8547100" algn="l"/>
                <a:tab pos="9105900" algn="l"/>
              </a:tabLst>
              <a:defRPr sz="1800">
                <a:solidFill>
                  <a:srgbClr val="000000"/>
                </a:solidFill>
              </a:defRPr>
            </a:pPr>
            <a:r>
              <a:rPr sz="1960">
                <a:solidFill>
                  <a:srgbClr val="FFC000"/>
                </a:solidFill>
                <a:latin typeface="Courier New"/>
                <a:ea typeface="Courier New"/>
                <a:cs typeface="Courier New"/>
                <a:sym typeface="Courier New"/>
              </a:rPr>
              <a:t>I percorsi terapeutico-riabilitativi individuali   di</a:t>
            </a:r>
            <a:r>
              <a:rPr sz="1960">
                <a:solidFill>
                  <a:srgbClr val="FFC000"/>
                </a:solidFill>
                <a:latin typeface="Calibri"/>
                <a:ea typeface="Calibri"/>
                <a:cs typeface="Calibri"/>
                <a:sym typeface="Calibri"/>
              </a:rPr>
              <a:t> </a:t>
            </a:r>
            <a:r>
              <a:rPr sz="1960">
                <a:solidFill>
                  <a:srgbClr val="FFC000"/>
                </a:solidFill>
                <a:latin typeface="Courier New"/>
                <a:ea typeface="Courier New"/>
                <a:cs typeface="Courier New"/>
                <a:sym typeface="Courier New"/>
              </a:rPr>
              <a:t>dimissione</a:t>
            </a:r>
            <a:r>
              <a:rPr sz="1960">
                <a:solidFill>
                  <a:srgbClr val="C00000"/>
                </a:solidFill>
                <a:latin typeface="Courier New"/>
                <a:ea typeface="Courier New"/>
                <a:cs typeface="Courier New"/>
                <a:sym typeface="Courier New"/>
              </a:rPr>
              <a:t> </a:t>
            </a:r>
            <a:r>
              <a:rPr sz="1960">
                <a:solidFill>
                  <a:srgbClr val="FFFFFF"/>
                </a:solidFill>
                <a:latin typeface="Courier New"/>
                <a:ea typeface="Courier New"/>
                <a:cs typeface="Courier New"/>
                <a:sym typeface="Courier New"/>
              </a:rPr>
              <a:t>di ciascuna delle persone ricoverate  negli ospedali</a:t>
            </a:r>
            <a:r>
              <a:rPr sz="1960">
                <a:solidFill>
                  <a:srgbClr val="FFFFFF"/>
                </a:solidFill>
                <a:latin typeface="Calibri"/>
                <a:ea typeface="Calibri"/>
                <a:cs typeface="Calibri"/>
                <a:sym typeface="Calibri"/>
              </a:rPr>
              <a:t> </a:t>
            </a:r>
            <a:r>
              <a:rPr sz="1960">
                <a:solidFill>
                  <a:srgbClr val="FFFFFF"/>
                </a:solidFill>
                <a:latin typeface="Courier New"/>
                <a:ea typeface="Courier New"/>
                <a:cs typeface="Courier New"/>
                <a:sym typeface="Courier New"/>
              </a:rPr>
              <a:t>psichiatrici giudiziari alla data di entrata in vigore della legge di</a:t>
            </a:r>
            <a:r>
              <a:rPr sz="1960">
                <a:solidFill>
                  <a:srgbClr val="FFFFFF"/>
                </a:solidFill>
                <a:latin typeface="Calibri"/>
                <a:ea typeface="Calibri"/>
                <a:cs typeface="Calibri"/>
                <a:sym typeface="Calibri"/>
              </a:rPr>
              <a:t> </a:t>
            </a:r>
            <a:r>
              <a:rPr sz="1960">
                <a:solidFill>
                  <a:srgbClr val="FFFFFF"/>
                </a:solidFill>
                <a:latin typeface="Courier New"/>
                <a:ea typeface="Courier New"/>
                <a:cs typeface="Courier New"/>
                <a:sym typeface="Courier New"/>
              </a:rPr>
              <a:t>conversione del presente decreto… devono essere obbligatoriamente predisposti e inviati</a:t>
            </a:r>
            <a:r>
              <a:rPr sz="1960">
                <a:solidFill>
                  <a:srgbClr val="FFFFFF"/>
                </a:solidFill>
                <a:latin typeface="Calibri"/>
                <a:ea typeface="Calibri"/>
                <a:cs typeface="Calibri"/>
                <a:sym typeface="Calibri"/>
              </a:rPr>
              <a:t> </a:t>
            </a:r>
            <a:r>
              <a:rPr sz="1960">
                <a:solidFill>
                  <a:srgbClr val="FFFFFF"/>
                </a:solidFill>
                <a:latin typeface="Courier New"/>
                <a:ea typeface="Courier New"/>
                <a:cs typeface="Courier New"/>
                <a:sym typeface="Courier New"/>
              </a:rPr>
              <a:t>al Ministero della salute e  alla competente autorita' giudiziaria</a:t>
            </a:r>
            <a:r>
              <a:rPr sz="1960">
                <a:solidFill>
                  <a:srgbClr val="FFFFFF"/>
                </a:solidFill>
                <a:latin typeface="Calibri"/>
                <a:ea typeface="Calibri"/>
                <a:cs typeface="Calibri"/>
                <a:sym typeface="Calibri"/>
              </a:rPr>
              <a:t>  </a:t>
            </a:r>
            <a:r>
              <a:rPr sz="1960">
                <a:solidFill>
                  <a:srgbClr val="FFFFFF"/>
                </a:solidFill>
                <a:latin typeface="Courier New"/>
                <a:ea typeface="Courier New"/>
                <a:cs typeface="Courier New"/>
                <a:sym typeface="Courier New"/>
              </a:rPr>
              <a:t>entro quarantacinque giorni dalla data di  entrata  in  vigore della</a:t>
            </a:r>
            <a:r>
              <a:rPr sz="1960">
                <a:solidFill>
                  <a:srgbClr val="FFFFFF"/>
                </a:solidFill>
                <a:latin typeface="Calibri"/>
                <a:ea typeface="Calibri"/>
                <a:cs typeface="Calibri"/>
                <a:sym typeface="Calibri"/>
              </a:rPr>
              <a:t> </a:t>
            </a:r>
            <a:r>
              <a:rPr sz="1960">
                <a:solidFill>
                  <a:srgbClr val="FFFFFF"/>
                </a:solidFill>
                <a:latin typeface="Courier New"/>
                <a:ea typeface="Courier New"/>
                <a:cs typeface="Courier New"/>
                <a:sym typeface="Courier New"/>
              </a:rPr>
              <a:t>legge di conversione del presente  decreto…</a:t>
            </a:r>
            <a:r>
              <a:rPr sz="1960">
                <a:solidFill>
                  <a:srgbClr val="2D2D8A"/>
                </a:solidFill>
                <a:latin typeface="Courier New"/>
                <a:ea typeface="Courier New"/>
                <a:cs typeface="Courier New"/>
                <a:sym typeface="Courier New"/>
              </a:rPr>
              <a:t> </a:t>
            </a:r>
            <a:r>
              <a:rPr sz="1960">
                <a:solidFill>
                  <a:srgbClr val="FFC000"/>
                </a:solidFill>
                <a:latin typeface="Courier New"/>
                <a:ea typeface="Courier New"/>
                <a:cs typeface="Courier New"/>
                <a:sym typeface="Courier New"/>
              </a:rPr>
              <a:t>Per i</a:t>
            </a:r>
            <a:r>
              <a:rPr sz="1960">
                <a:solidFill>
                  <a:srgbClr val="FFC000"/>
                </a:solidFill>
                <a:latin typeface="Calibri"/>
                <a:ea typeface="Calibri"/>
                <a:cs typeface="Calibri"/>
                <a:sym typeface="Calibri"/>
              </a:rPr>
              <a:t> </a:t>
            </a:r>
            <a:r>
              <a:rPr sz="1960">
                <a:solidFill>
                  <a:srgbClr val="FFC000"/>
                </a:solidFill>
                <a:latin typeface="Courier New"/>
                <a:ea typeface="Courier New"/>
                <a:cs typeface="Courier New"/>
                <a:sym typeface="Courier New"/>
              </a:rPr>
              <a:t>pazienti per i quali e' stata accertata la persistente pericolosita‘ sociale, il programma documenta in modo puntuale le ragioni che</a:t>
            </a:r>
            <a:r>
              <a:rPr sz="1960">
                <a:solidFill>
                  <a:srgbClr val="FFC000"/>
                </a:solidFill>
                <a:latin typeface="Calibri"/>
                <a:ea typeface="Calibri"/>
                <a:cs typeface="Calibri"/>
                <a:sym typeface="Calibri"/>
              </a:rPr>
              <a:t> </a:t>
            </a:r>
            <a:r>
              <a:rPr sz="1960">
                <a:solidFill>
                  <a:srgbClr val="FFC000"/>
                </a:solidFill>
                <a:latin typeface="Courier New"/>
                <a:ea typeface="Courier New"/>
                <a:cs typeface="Courier New"/>
                <a:sym typeface="Courier New"/>
              </a:rPr>
              <a:t>sostengono l'eccezionalita' e la transitorieta' del  prosieguo del</a:t>
            </a:r>
            <a:r>
              <a:rPr sz="1960">
                <a:solidFill>
                  <a:srgbClr val="FFC000"/>
                </a:solidFill>
                <a:latin typeface="Calibri"/>
                <a:ea typeface="Calibri"/>
                <a:cs typeface="Calibri"/>
                <a:sym typeface="Calibri"/>
              </a:rPr>
              <a:t> </a:t>
            </a:r>
            <a:r>
              <a:rPr sz="1960">
                <a:solidFill>
                  <a:srgbClr val="FFC000"/>
                </a:solidFill>
                <a:latin typeface="Courier New"/>
                <a:ea typeface="Courier New"/>
                <a:cs typeface="Courier New"/>
                <a:sym typeface="Courier New"/>
              </a:rPr>
              <a:t>ricovero.</a:t>
            </a:r>
          </a:p>
        </p:txBody>
      </p:sp>
    </p:spTree>
  </p:cSld>
  <p:clrMapOvr>
    <a:masterClrMapping/>
  </p:clrMapOvr>
  <p:transition spd="med" advClick="1"/>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4" name="Shape 164"/>
          <p:cNvSpPr/>
          <p:nvPr>
            <p:ph type="title" idx="4294967295"/>
          </p:nvPr>
        </p:nvSpPr>
        <p:spPr>
          <a:xfrm>
            <a:off x="457200" y="277812"/>
            <a:ext cx="8229600" cy="1143001"/>
          </a:xfrm>
          <a:prstGeom prst="rect">
            <a:avLst/>
          </a:prstGeom>
        </p:spPr>
        <p:txBody>
          <a:bodyPr lIns="0" tIns="0" rIns="0" bIns="0">
            <a:normAutofit fontScale="100000" lnSpcReduction="0"/>
          </a:bodyPr>
          <a:lstStyle/>
          <a:p>
            <a:pPr lvl="0">
              <a:defRPr sz="1800">
                <a:solidFill>
                  <a:srgbClr val="000000"/>
                </a:solidFill>
              </a:defRPr>
            </a:pPr>
            <a:r>
              <a:rPr sz="3600">
                <a:solidFill>
                  <a:srgbClr val="FFC000"/>
                </a:solidFill>
              </a:rPr>
              <a:t>Legge 30 maggio 2014, n. 81</a:t>
            </a:r>
            <a:br>
              <a:rPr sz="3600">
                <a:solidFill>
                  <a:srgbClr val="FFC000"/>
                </a:solidFill>
              </a:rPr>
            </a:br>
            <a:r>
              <a:rPr sz="2400">
                <a:solidFill>
                  <a:srgbClr val="FFC000"/>
                </a:solidFill>
              </a:rPr>
              <a:t>comma 8, 1- quater</a:t>
            </a:r>
          </a:p>
        </p:txBody>
      </p:sp>
      <p:sp>
        <p:nvSpPr>
          <p:cNvPr id="165" name="Shape 165"/>
          <p:cNvSpPr/>
          <p:nvPr>
            <p:ph type="body" idx="4294967295"/>
          </p:nvPr>
        </p:nvSpPr>
        <p:spPr>
          <a:xfrm>
            <a:off x="457200" y="1600200"/>
            <a:ext cx="8229600" cy="4530725"/>
          </a:xfrm>
          <a:prstGeom prst="rect">
            <a:avLst/>
          </a:prstGeom>
        </p:spPr>
        <p:txBody>
          <a:bodyPr lIns="0" tIns="0" rIns="0" bIns="0">
            <a:normAutofit fontScale="100000" lnSpcReduction="0"/>
          </a:bodyPr>
          <a:lstStyle/>
          <a:p>
            <a:pPr lvl="0" marL="0" indent="0">
              <a:lnSpc>
                <a:spcPct val="115000"/>
              </a:lnSpc>
              <a:buSzTx/>
              <a:buNone/>
              <a:tabLst>
                <a:tab pos="571500" algn="l"/>
                <a:tab pos="1155700" algn="l"/>
                <a:tab pos="1739900" algn="l"/>
                <a:tab pos="2324100" algn="l"/>
                <a:tab pos="2908300" algn="l"/>
                <a:tab pos="3479800" algn="l"/>
                <a:tab pos="4064000" algn="l"/>
                <a:tab pos="4648200" algn="l"/>
                <a:tab pos="5232400" algn="l"/>
                <a:tab pos="5816600" algn="l"/>
                <a:tab pos="6388100" algn="l"/>
                <a:tab pos="6972300" algn="l"/>
                <a:tab pos="7556500" algn="l"/>
                <a:tab pos="8140700" algn="l"/>
                <a:tab pos="8724900" algn="l"/>
                <a:tab pos="9296400" algn="l"/>
              </a:tabLst>
              <a:defRPr sz="1800">
                <a:solidFill>
                  <a:srgbClr val="000000"/>
                </a:solidFill>
              </a:defRPr>
            </a:pPr>
            <a:endParaRPr sz="2000">
              <a:solidFill>
                <a:srgbClr val="FFC000"/>
              </a:solidFill>
              <a:latin typeface="Courier New"/>
              <a:ea typeface="Courier New"/>
              <a:cs typeface="Courier New"/>
              <a:sym typeface="Courier New"/>
            </a:endParaRPr>
          </a:p>
          <a:p>
            <a:pPr lvl="0" marL="0" indent="0">
              <a:lnSpc>
                <a:spcPct val="115000"/>
              </a:lnSpc>
              <a:spcBef>
                <a:spcPts val="400"/>
              </a:spcBef>
              <a:buSzTx/>
              <a:buNone/>
              <a:tabLst>
                <a:tab pos="571500" algn="l"/>
                <a:tab pos="1155700" algn="l"/>
                <a:tab pos="1739900" algn="l"/>
                <a:tab pos="2324100" algn="l"/>
                <a:tab pos="2908300" algn="l"/>
                <a:tab pos="3479800" algn="l"/>
                <a:tab pos="4064000" algn="l"/>
                <a:tab pos="4648200" algn="l"/>
                <a:tab pos="5232400" algn="l"/>
                <a:tab pos="5816600" algn="l"/>
                <a:tab pos="6388100" algn="l"/>
                <a:tab pos="6972300" algn="l"/>
                <a:tab pos="7556500" algn="l"/>
                <a:tab pos="8140700" algn="l"/>
                <a:tab pos="8724900" algn="l"/>
                <a:tab pos="9296400" algn="l"/>
              </a:tabLst>
              <a:defRPr sz="1800">
                <a:solidFill>
                  <a:srgbClr val="000000"/>
                </a:solidFill>
              </a:defRPr>
            </a:pPr>
            <a:r>
              <a:rPr sz="2000">
                <a:solidFill>
                  <a:srgbClr val="FFC000"/>
                </a:solidFill>
                <a:latin typeface="Courier New"/>
                <a:ea typeface="Courier New"/>
                <a:cs typeface="Courier New"/>
                <a:sym typeface="Courier New"/>
              </a:rPr>
              <a:t>Le misure di sicurezza detentive provvisorie o</a:t>
            </a:r>
            <a:r>
              <a:rPr sz="2000">
                <a:solidFill>
                  <a:srgbClr val="FFC000"/>
                </a:solidFill>
                <a:latin typeface="Calibri"/>
                <a:ea typeface="Calibri"/>
                <a:cs typeface="Calibri"/>
                <a:sym typeface="Calibri"/>
              </a:rPr>
              <a:t> </a:t>
            </a:r>
            <a:r>
              <a:rPr sz="2000">
                <a:solidFill>
                  <a:srgbClr val="FFC000"/>
                </a:solidFill>
                <a:latin typeface="Courier New"/>
                <a:ea typeface="Courier New"/>
                <a:cs typeface="Courier New"/>
                <a:sym typeface="Courier New"/>
              </a:rPr>
              <a:t>definitive, compreso il ricovero nelle residenze  per l'esecuzione</a:t>
            </a:r>
            <a:r>
              <a:rPr sz="2000">
                <a:solidFill>
                  <a:srgbClr val="FFC000"/>
                </a:solidFill>
                <a:latin typeface="Calibri"/>
                <a:ea typeface="Calibri"/>
                <a:cs typeface="Calibri"/>
                <a:sym typeface="Calibri"/>
              </a:rPr>
              <a:t> </a:t>
            </a:r>
            <a:r>
              <a:rPr sz="2000">
                <a:solidFill>
                  <a:srgbClr val="FFC000"/>
                </a:solidFill>
                <a:latin typeface="Courier New"/>
                <a:ea typeface="Courier New"/>
                <a:cs typeface="Courier New"/>
                <a:sym typeface="Courier New"/>
              </a:rPr>
              <a:t>delle misure di sicurezza, non  possono durare oltre il tempo</a:t>
            </a:r>
            <a:r>
              <a:rPr sz="2000">
                <a:solidFill>
                  <a:srgbClr val="FFC000"/>
                </a:solidFill>
                <a:latin typeface="Calibri"/>
                <a:ea typeface="Calibri"/>
                <a:cs typeface="Calibri"/>
                <a:sym typeface="Calibri"/>
              </a:rPr>
              <a:t>  </a:t>
            </a:r>
            <a:r>
              <a:rPr sz="2000">
                <a:solidFill>
                  <a:srgbClr val="FFC000"/>
                </a:solidFill>
                <a:latin typeface="Courier New"/>
                <a:ea typeface="Courier New"/>
                <a:cs typeface="Courier New"/>
                <a:sym typeface="Courier New"/>
              </a:rPr>
              <a:t>stabilito per la pena detentiva prevista per il reato commesso, avuto</a:t>
            </a:r>
            <a:r>
              <a:rPr sz="2000">
                <a:solidFill>
                  <a:srgbClr val="FFC000"/>
                </a:solidFill>
                <a:latin typeface="Calibri"/>
                <a:ea typeface="Calibri"/>
                <a:cs typeface="Calibri"/>
                <a:sym typeface="Calibri"/>
              </a:rPr>
              <a:t> </a:t>
            </a:r>
            <a:r>
              <a:rPr sz="2000">
                <a:solidFill>
                  <a:srgbClr val="FFC000"/>
                </a:solidFill>
                <a:latin typeface="Courier New"/>
                <a:ea typeface="Courier New"/>
                <a:cs typeface="Courier New"/>
                <a:sym typeface="Courier New"/>
              </a:rPr>
              <a:t>riguardo alla previsione edittale massima</a:t>
            </a:r>
            <a:r>
              <a:rPr sz="2000">
                <a:solidFill>
                  <a:srgbClr val="FFFFFF"/>
                </a:solidFill>
                <a:latin typeface="Courier New"/>
                <a:ea typeface="Courier New"/>
                <a:cs typeface="Courier New"/>
                <a:sym typeface="Courier New"/>
              </a:rPr>
              <a:t>. Per la  determinazione</a:t>
            </a:r>
            <a:r>
              <a:rPr sz="2000">
                <a:solidFill>
                  <a:srgbClr val="FFFFFF"/>
                </a:solidFill>
                <a:latin typeface="Calibri"/>
                <a:ea typeface="Calibri"/>
                <a:cs typeface="Calibri"/>
                <a:sym typeface="Calibri"/>
              </a:rPr>
              <a:t>  </a:t>
            </a:r>
            <a:r>
              <a:rPr sz="2000">
                <a:solidFill>
                  <a:srgbClr val="FFFFFF"/>
                </a:solidFill>
                <a:latin typeface="Courier New"/>
                <a:ea typeface="Courier New"/>
                <a:cs typeface="Courier New"/>
                <a:sym typeface="Courier New"/>
              </a:rPr>
              <a:t>della pena a tali effetti si applica l'articolo 278 del codice di</a:t>
            </a:r>
            <a:r>
              <a:rPr sz="2000">
                <a:solidFill>
                  <a:srgbClr val="FFFFFF"/>
                </a:solidFill>
                <a:latin typeface="Calibri"/>
                <a:ea typeface="Calibri"/>
                <a:cs typeface="Calibri"/>
                <a:sym typeface="Calibri"/>
              </a:rPr>
              <a:t> </a:t>
            </a:r>
            <a:r>
              <a:rPr sz="2000">
                <a:solidFill>
                  <a:srgbClr val="FFFFFF"/>
                </a:solidFill>
                <a:latin typeface="Courier New"/>
                <a:ea typeface="Courier New"/>
                <a:cs typeface="Courier New"/>
                <a:sym typeface="Courier New"/>
              </a:rPr>
              <a:t>procedura penale. Per i delitti puniti con la pena dell'ergastolo non</a:t>
            </a:r>
            <a:r>
              <a:rPr sz="2000">
                <a:solidFill>
                  <a:srgbClr val="FFFFFF"/>
                </a:solidFill>
                <a:latin typeface="Calibri"/>
                <a:ea typeface="Calibri"/>
                <a:cs typeface="Calibri"/>
                <a:sym typeface="Calibri"/>
              </a:rPr>
              <a:t>  </a:t>
            </a:r>
            <a:r>
              <a:rPr sz="2000">
                <a:solidFill>
                  <a:srgbClr val="FFFFFF"/>
                </a:solidFill>
                <a:latin typeface="Courier New"/>
                <a:ea typeface="Courier New"/>
                <a:cs typeface="Courier New"/>
                <a:sym typeface="Courier New"/>
              </a:rPr>
              <a:t>si applica la disposizione di cui al primo periodo.</a:t>
            </a:r>
          </a:p>
        </p:txBody>
      </p:sp>
    </p:spTree>
  </p:cSld>
  <p:clrMapOvr>
    <a:masterClrMapping/>
  </p:clrMapOvr>
  <p:transition spd="med" advClick="1"/>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7" name="Shape 167"/>
          <p:cNvSpPr/>
          <p:nvPr>
            <p:ph type="title"/>
          </p:nvPr>
        </p:nvSpPr>
        <p:spPr>
          <a:xfrm>
            <a:off x="457200" y="277812"/>
            <a:ext cx="8229600" cy="1143001"/>
          </a:xfrm>
          <a:prstGeom prst="rect">
            <a:avLst/>
          </a:prstGeom>
        </p:spPr>
        <p:txBody>
          <a:bodyPr lIns="0" tIns="0" rIns="0" bIns="0">
            <a:normAutofit fontScale="100000" lnSpcReduction="0"/>
          </a:bodyPr>
          <a:lstStyle>
            <a:lvl1pPr>
              <a:defRPr>
                <a:solidFill>
                  <a:srgbClr val="FFC000"/>
                </a:solidFill>
              </a:defRPr>
            </a:lvl1pPr>
          </a:lstStyle>
          <a:p>
            <a:pPr lvl="0">
              <a:defRPr sz="1800">
                <a:solidFill>
                  <a:srgbClr val="000000"/>
                </a:solidFill>
              </a:defRPr>
            </a:pPr>
            <a:r>
              <a:rPr sz="4400">
                <a:solidFill>
                  <a:srgbClr val="FFC000"/>
                </a:solidFill>
              </a:rPr>
              <a:t>Spunti di discussione</a:t>
            </a:r>
          </a:p>
        </p:txBody>
      </p:sp>
      <p:sp>
        <p:nvSpPr>
          <p:cNvPr id="168" name="Shape 168"/>
          <p:cNvSpPr/>
          <p:nvPr>
            <p:ph type="body" idx="1"/>
          </p:nvPr>
        </p:nvSpPr>
        <p:spPr>
          <a:xfrm>
            <a:off x="457200" y="1752600"/>
            <a:ext cx="8229600" cy="4530725"/>
          </a:xfrm>
          <a:prstGeom prst="rect">
            <a:avLst/>
          </a:prstGeom>
        </p:spPr>
        <p:txBody>
          <a:bodyPr lIns="0" tIns="0" rIns="0" bIns="0">
            <a:normAutofit fontScale="100000" lnSpcReduction="0"/>
          </a:bodyPr>
          <a:lstStyle/>
          <a:p>
            <a:pPr lvl="0">
              <a:lnSpc>
                <a:spcPct val="90000"/>
              </a:lnSpc>
              <a:spcBef>
                <a:spcPts val="400"/>
              </a:spcBef>
              <a:buSzTx/>
              <a:buNone/>
              <a:defRPr sz="1800">
                <a:solidFill>
                  <a:srgbClr val="000000"/>
                </a:solidFill>
              </a:defRPr>
            </a:pPr>
            <a:r>
              <a:rPr sz="2000">
                <a:solidFill>
                  <a:srgbClr val="FFFFFF"/>
                </a:solidFill>
              </a:rPr>
              <a:t>   Il ricovero nelle REMS costituisce un fatto “transitorio ed eccezionale”. Luoghi di cura o “contenitori” da cui andarsene il prima possibile?</a:t>
            </a:r>
            <a:endParaRPr sz="2000">
              <a:solidFill>
                <a:srgbClr val="FFFFFF"/>
              </a:solidFill>
            </a:endParaRPr>
          </a:p>
          <a:p>
            <a:pPr lvl="0" algn="just">
              <a:lnSpc>
                <a:spcPct val="90000"/>
              </a:lnSpc>
              <a:defRPr sz="1800">
                <a:solidFill>
                  <a:srgbClr val="000000"/>
                </a:solidFill>
              </a:defRPr>
            </a:pPr>
            <a:endParaRPr sz="2000">
              <a:solidFill>
                <a:srgbClr val="FFFFFF"/>
              </a:solidFill>
            </a:endParaRPr>
          </a:p>
          <a:p>
            <a:pPr lvl="0" algn="just">
              <a:lnSpc>
                <a:spcPct val="90000"/>
              </a:lnSpc>
              <a:spcBef>
                <a:spcPts val="400"/>
              </a:spcBef>
              <a:buSzTx/>
              <a:buNone/>
              <a:defRPr sz="1800">
                <a:solidFill>
                  <a:srgbClr val="000000"/>
                </a:solidFill>
              </a:defRPr>
            </a:pPr>
            <a:r>
              <a:rPr sz="2000">
                <a:solidFill>
                  <a:srgbClr val="FFFFFF"/>
                </a:solidFill>
              </a:rPr>
              <a:t>    E’ il tipo di reato che stabilisce la necessità e la modalità di trattamento?</a:t>
            </a:r>
            <a:endParaRPr sz="2000">
              <a:solidFill>
                <a:srgbClr val="FFFFFF"/>
              </a:solidFill>
            </a:endParaRPr>
          </a:p>
          <a:p>
            <a:pPr lvl="0">
              <a:lnSpc>
                <a:spcPct val="90000"/>
              </a:lnSpc>
              <a:buSzTx/>
              <a:buNone/>
              <a:defRPr sz="1800">
                <a:solidFill>
                  <a:srgbClr val="000000"/>
                </a:solidFill>
              </a:defRPr>
            </a:pPr>
            <a:endParaRPr sz="2000">
              <a:solidFill>
                <a:srgbClr val="FFFFFF"/>
              </a:solidFill>
            </a:endParaRPr>
          </a:p>
          <a:p>
            <a:pPr lvl="0">
              <a:lnSpc>
                <a:spcPct val="90000"/>
              </a:lnSpc>
              <a:spcBef>
                <a:spcPts val="400"/>
              </a:spcBef>
              <a:buSzTx/>
              <a:buNone/>
              <a:defRPr sz="1800">
                <a:solidFill>
                  <a:srgbClr val="000000"/>
                </a:solidFill>
              </a:defRPr>
            </a:pPr>
            <a:r>
              <a:rPr sz="2000">
                <a:solidFill>
                  <a:srgbClr val="FFFFFF"/>
                </a:solidFill>
              </a:rPr>
              <a:t>    La pericolosità sociale dipende unicamente da indicatori interni? Il paziente diventa “la sua malattia”?</a:t>
            </a:r>
            <a:endParaRPr sz="2000">
              <a:solidFill>
                <a:srgbClr val="FFFFFF"/>
              </a:solidFill>
            </a:endParaRPr>
          </a:p>
          <a:p>
            <a:pPr lvl="0">
              <a:lnSpc>
                <a:spcPct val="90000"/>
              </a:lnSpc>
              <a:buSzTx/>
              <a:buNone/>
              <a:defRPr sz="1800">
                <a:solidFill>
                  <a:srgbClr val="000000"/>
                </a:solidFill>
              </a:defRPr>
            </a:pPr>
            <a:endParaRPr sz="2000">
              <a:solidFill>
                <a:srgbClr val="FFFFFF"/>
              </a:solidFill>
            </a:endParaRPr>
          </a:p>
          <a:p>
            <a:pPr lvl="0">
              <a:lnSpc>
                <a:spcPct val="90000"/>
              </a:lnSpc>
              <a:spcBef>
                <a:spcPts val="400"/>
              </a:spcBef>
              <a:buSzTx/>
              <a:buNone/>
              <a:defRPr sz="1800">
                <a:solidFill>
                  <a:srgbClr val="000000"/>
                </a:solidFill>
              </a:defRPr>
            </a:pPr>
            <a:r>
              <a:rPr sz="2000">
                <a:solidFill>
                  <a:srgbClr val="FFFFFF"/>
                </a:solidFill>
              </a:rPr>
              <a:t>    Chi dovrà stabilire la durata massima della MdS?</a:t>
            </a:r>
            <a:endParaRPr sz="2000">
              <a:solidFill>
                <a:srgbClr val="FFFFFF"/>
              </a:solidFill>
            </a:endParaRPr>
          </a:p>
          <a:p>
            <a:pPr lvl="0">
              <a:lnSpc>
                <a:spcPct val="90000"/>
              </a:lnSpc>
              <a:buSzTx/>
              <a:buNone/>
              <a:defRPr sz="1800">
                <a:solidFill>
                  <a:srgbClr val="000000"/>
                </a:solidFill>
              </a:defRPr>
            </a:pPr>
            <a:endParaRPr sz="2000">
              <a:solidFill>
                <a:srgbClr val="FFFFFF"/>
              </a:solidFill>
            </a:endParaRPr>
          </a:p>
          <a:p>
            <a:pPr lvl="0">
              <a:lnSpc>
                <a:spcPct val="90000"/>
              </a:lnSpc>
              <a:spcBef>
                <a:spcPts val="400"/>
              </a:spcBef>
              <a:buSzTx/>
              <a:buNone/>
              <a:defRPr sz="1800">
                <a:solidFill>
                  <a:srgbClr val="000000"/>
                </a:solidFill>
              </a:defRPr>
            </a:pPr>
            <a:r>
              <a:rPr sz="2000">
                <a:solidFill>
                  <a:srgbClr val="FFFFFF"/>
                </a:solidFill>
              </a:rPr>
              <a:t>    Libertà vigilata ad vitam?</a:t>
            </a:r>
          </a:p>
        </p:txBody>
      </p:sp>
    </p:spTree>
  </p:cSld>
  <p:clrMapOvr>
    <a:masterClrMapping/>
  </p:clrMapOvr>
  <p:transitio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2" name="Shape 62"/>
          <p:cNvSpPr/>
          <p:nvPr>
            <p:ph type="body" idx="1"/>
          </p:nvPr>
        </p:nvSpPr>
        <p:spPr>
          <a:xfrm>
            <a:off x="457200" y="1600200"/>
            <a:ext cx="8229600" cy="4530725"/>
          </a:xfrm>
          <a:prstGeom prst="rect">
            <a:avLst/>
          </a:prstGeom>
        </p:spPr>
        <p:txBody>
          <a:bodyPr lIns="0" tIns="0" rIns="0" bIns="0">
            <a:normAutofit fontScale="100000" lnSpcReduction="0"/>
          </a:bodyPr>
          <a:lstStyle/>
          <a:p>
            <a:pPr lvl="0" marL="303768" indent="-303768" defTabSz="813816">
              <a:lnSpc>
                <a:spcPct val="80000"/>
              </a:lnSpc>
              <a:spcBef>
                <a:spcPts val="500"/>
              </a:spcBef>
              <a:buSzTx/>
              <a:buNone/>
              <a:defRPr sz="1800">
                <a:solidFill>
                  <a:srgbClr val="000000"/>
                </a:solidFill>
              </a:defRPr>
            </a:pPr>
            <a:r>
              <a:rPr sz="2136">
                <a:solidFill>
                  <a:srgbClr val="FFFFFF"/>
                </a:solidFill>
                <a:effectLst>
                  <a:outerShdw sx="100000" sy="100000" kx="0" ky="0" algn="b" rotWithShape="0" blurRad="11303" dist="22606" dir="2700000">
                    <a:srgbClr val="000000"/>
                  </a:outerShdw>
                </a:effectLst>
                <a:latin typeface="Arial"/>
                <a:ea typeface="Arial"/>
                <a:cs typeface="Arial"/>
                <a:sym typeface="Arial"/>
              </a:rPr>
              <a:t>Caserta “Sezione per maniaci” in casa penale, 1876</a:t>
            </a:r>
            <a:endParaRPr sz="2136">
              <a:solidFill>
                <a:srgbClr val="FFFFFF"/>
              </a:solidFill>
              <a:effectLst>
                <a:outerShdw sx="100000" sy="100000" kx="0" ky="0" algn="b" rotWithShape="0" blurRad="11303" dist="22606" dir="2700000">
                  <a:srgbClr val="000000"/>
                </a:outerShdw>
              </a:effectLst>
              <a:latin typeface="Arial"/>
              <a:ea typeface="Arial"/>
              <a:cs typeface="Arial"/>
              <a:sym typeface="Arial"/>
            </a:endParaRPr>
          </a:p>
          <a:p>
            <a:pPr lvl="0" marL="303768" indent="-303768" defTabSz="813816">
              <a:lnSpc>
                <a:spcPct val="80000"/>
              </a:lnSpc>
              <a:spcBef>
                <a:spcPts val="500"/>
              </a:spcBef>
              <a:buSzTx/>
              <a:buNone/>
              <a:defRPr sz="1800">
                <a:solidFill>
                  <a:srgbClr val="000000"/>
                </a:solidFill>
              </a:defRPr>
            </a:pPr>
            <a:r>
              <a:rPr sz="2136">
                <a:solidFill>
                  <a:srgbClr val="FFFFFF"/>
                </a:solidFill>
                <a:effectLst>
                  <a:outerShdw sx="100000" sy="100000" kx="0" ky="0" algn="b" rotWithShape="0" blurRad="11303" dist="22606" dir="2700000">
                    <a:srgbClr val="000000"/>
                  </a:outerShdw>
                </a:effectLst>
                <a:latin typeface="Arial"/>
                <a:ea typeface="Arial"/>
                <a:cs typeface="Arial"/>
                <a:sym typeface="Arial"/>
              </a:rPr>
              <a:t>Montelupo Fiorentino (FI), 1886</a:t>
            </a:r>
            <a:endParaRPr sz="2136">
              <a:solidFill>
                <a:srgbClr val="FFFFFF"/>
              </a:solidFill>
              <a:effectLst>
                <a:outerShdw sx="100000" sy="100000" kx="0" ky="0" algn="b" rotWithShape="0" blurRad="11303" dist="22606" dir="2700000">
                  <a:srgbClr val="000000"/>
                </a:outerShdw>
              </a:effectLst>
              <a:latin typeface="Arial"/>
              <a:ea typeface="Arial"/>
              <a:cs typeface="Arial"/>
              <a:sym typeface="Arial"/>
            </a:endParaRPr>
          </a:p>
          <a:p>
            <a:pPr lvl="0" marL="303768" indent="-303768" defTabSz="813816">
              <a:lnSpc>
                <a:spcPct val="80000"/>
              </a:lnSpc>
              <a:spcBef>
                <a:spcPts val="500"/>
              </a:spcBef>
              <a:buSzTx/>
              <a:buNone/>
              <a:defRPr sz="1800">
                <a:solidFill>
                  <a:srgbClr val="000000"/>
                </a:solidFill>
              </a:defRPr>
            </a:pPr>
            <a:r>
              <a:rPr sz="2136">
                <a:solidFill>
                  <a:srgbClr val="FFFFFF"/>
                </a:solidFill>
                <a:effectLst>
                  <a:outerShdw sx="100000" sy="100000" kx="0" ky="0" algn="b" rotWithShape="0" blurRad="11303" dist="22606" dir="2700000">
                    <a:srgbClr val="000000"/>
                  </a:outerShdw>
                </a:effectLst>
                <a:latin typeface="Arial"/>
                <a:ea typeface="Arial"/>
                <a:cs typeface="Arial"/>
                <a:sym typeface="Arial"/>
              </a:rPr>
              <a:t>Reggio Emilia, 1892</a:t>
            </a:r>
            <a:endParaRPr sz="2136">
              <a:solidFill>
                <a:srgbClr val="FFFFFF"/>
              </a:solidFill>
              <a:effectLst>
                <a:outerShdw sx="100000" sy="100000" kx="0" ky="0" algn="b" rotWithShape="0" blurRad="11303" dist="22606" dir="2700000">
                  <a:srgbClr val="000000"/>
                </a:outerShdw>
              </a:effectLst>
              <a:latin typeface="Arial"/>
              <a:ea typeface="Arial"/>
              <a:cs typeface="Arial"/>
              <a:sym typeface="Arial"/>
            </a:endParaRPr>
          </a:p>
          <a:p>
            <a:pPr lvl="0" marL="303768" indent="-303768" defTabSz="813816">
              <a:lnSpc>
                <a:spcPct val="80000"/>
              </a:lnSpc>
              <a:spcBef>
                <a:spcPts val="500"/>
              </a:spcBef>
              <a:buSzTx/>
              <a:buNone/>
              <a:defRPr sz="1800">
                <a:solidFill>
                  <a:srgbClr val="000000"/>
                </a:solidFill>
              </a:defRPr>
            </a:pPr>
            <a:r>
              <a:rPr sz="2136">
                <a:solidFill>
                  <a:srgbClr val="FFFFFF"/>
                </a:solidFill>
                <a:effectLst>
                  <a:outerShdw sx="100000" sy="100000" kx="0" ky="0" algn="b" rotWithShape="0" blurRad="11303" dist="22606" dir="2700000">
                    <a:srgbClr val="000000"/>
                  </a:outerShdw>
                </a:effectLst>
                <a:latin typeface="Arial"/>
                <a:ea typeface="Arial"/>
                <a:cs typeface="Arial"/>
                <a:sym typeface="Arial"/>
              </a:rPr>
              <a:t>Napoli, 1922</a:t>
            </a:r>
            <a:endParaRPr sz="2136">
              <a:solidFill>
                <a:srgbClr val="FFFFFF"/>
              </a:solidFill>
              <a:effectLst>
                <a:outerShdw sx="100000" sy="100000" kx="0" ky="0" algn="b" rotWithShape="0" blurRad="11303" dist="22606" dir="2700000">
                  <a:srgbClr val="000000"/>
                </a:outerShdw>
              </a:effectLst>
              <a:latin typeface="Arial"/>
              <a:ea typeface="Arial"/>
              <a:cs typeface="Arial"/>
              <a:sym typeface="Arial"/>
            </a:endParaRPr>
          </a:p>
          <a:p>
            <a:pPr lvl="0" marL="303768" indent="-303768" defTabSz="813816">
              <a:lnSpc>
                <a:spcPct val="80000"/>
              </a:lnSpc>
              <a:spcBef>
                <a:spcPts val="500"/>
              </a:spcBef>
              <a:buSzTx/>
              <a:buNone/>
              <a:defRPr sz="1800">
                <a:solidFill>
                  <a:srgbClr val="000000"/>
                </a:solidFill>
              </a:defRPr>
            </a:pPr>
            <a:r>
              <a:rPr sz="2136">
                <a:solidFill>
                  <a:srgbClr val="FFFFFF"/>
                </a:solidFill>
                <a:effectLst>
                  <a:outerShdw sx="100000" sy="100000" kx="0" ky="0" algn="b" rotWithShape="0" blurRad="11303" dist="22606" dir="2700000">
                    <a:srgbClr val="000000"/>
                  </a:outerShdw>
                </a:effectLst>
                <a:latin typeface="Arial"/>
                <a:ea typeface="Arial"/>
                <a:cs typeface="Arial"/>
                <a:sym typeface="Arial"/>
              </a:rPr>
              <a:t>Barcellona Pozzo di Gotto (ME), 1925</a:t>
            </a:r>
            <a:endParaRPr sz="2136">
              <a:solidFill>
                <a:srgbClr val="FFFFFF"/>
              </a:solidFill>
              <a:effectLst>
                <a:outerShdw sx="100000" sy="100000" kx="0" ky="0" algn="b" rotWithShape="0" blurRad="11303" dist="22606" dir="2700000">
                  <a:srgbClr val="000000"/>
                </a:outerShdw>
              </a:effectLst>
              <a:latin typeface="Arial"/>
              <a:ea typeface="Arial"/>
              <a:cs typeface="Arial"/>
              <a:sym typeface="Arial"/>
            </a:endParaRPr>
          </a:p>
          <a:p>
            <a:pPr lvl="0" marL="303768" indent="-303768" defTabSz="813816">
              <a:lnSpc>
                <a:spcPct val="80000"/>
              </a:lnSpc>
              <a:spcBef>
                <a:spcPts val="600"/>
              </a:spcBef>
              <a:buSzTx/>
              <a:buNone/>
              <a:defRPr sz="1800">
                <a:solidFill>
                  <a:srgbClr val="000000"/>
                </a:solidFill>
              </a:defRPr>
            </a:pPr>
            <a:endParaRPr sz="2136">
              <a:solidFill>
                <a:srgbClr val="FFFFFF"/>
              </a:solidFill>
              <a:effectLst>
                <a:outerShdw sx="100000" sy="100000" kx="0" ky="0" algn="b" rotWithShape="0" blurRad="11303" dist="22606" dir="2700000">
                  <a:srgbClr val="000000"/>
                </a:outerShdw>
              </a:effectLst>
              <a:latin typeface="Arial"/>
              <a:ea typeface="Arial"/>
              <a:cs typeface="Arial"/>
              <a:sym typeface="Arial"/>
            </a:endParaRPr>
          </a:p>
          <a:p>
            <a:pPr lvl="0" marL="303768" indent="-303768" defTabSz="813816">
              <a:lnSpc>
                <a:spcPct val="80000"/>
              </a:lnSpc>
              <a:spcBef>
                <a:spcPts val="500"/>
              </a:spcBef>
              <a:buSzTx/>
              <a:buNone/>
              <a:defRPr sz="1800">
                <a:solidFill>
                  <a:srgbClr val="000000"/>
                </a:solidFill>
              </a:defRPr>
            </a:pPr>
            <a:r>
              <a:rPr sz="2136">
                <a:solidFill>
                  <a:srgbClr val="FFFFFF"/>
                </a:solidFill>
                <a:effectLst>
                  <a:outerShdw sx="100000" sy="100000" kx="0" ky="0" algn="b" rotWithShape="0" blurRad="11303" dist="22606" dir="2700000">
                    <a:srgbClr val="000000"/>
                  </a:outerShdw>
                </a:effectLst>
                <a:latin typeface="Arial"/>
                <a:ea typeface="Arial"/>
                <a:cs typeface="Arial"/>
                <a:sym typeface="Arial"/>
              </a:rPr>
              <a:t>Castiglione delle Stiviere, 1939</a:t>
            </a:r>
            <a:endParaRPr sz="2136">
              <a:solidFill>
                <a:srgbClr val="FFFFFF"/>
              </a:solidFill>
              <a:effectLst>
                <a:outerShdw sx="100000" sy="100000" kx="0" ky="0" algn="b" rotWithShape="0" blurRad="11303" dist="22606" dir="2700000">
                  <a:srgbClr val="000000"/>
                </a:outerShdw>
              </a:effectLst>
              <a:latin typeface="Arial"/>
              <a:ea typeface="Arial"/>
              <a:cs typeface="Arial"/>
              <a:sym typeface="Arial"/>
            </a:endParaRPr>
          </a:p>
          <a:p>
            <a:pPr lvl="0" marL="303768" indent="-303768" defTabSz="813816">
              <a:lnSpc>
                <a:spcPct val="80000"/>
              </a:lnSpc>
              <a:spcBef>
                <a:spcPts val="500"/>
              </a:spcBef>
              <a:buSzTx/>
              <a:buNone/>
              <a:defRPr sz="1800">
                <a:solidFill>
                  <a:srgbClr val="000000"/>
                </a:solidFill>
              </a:defRPr>
            </a:pPr>
            <a:r>
              <a:rPr sz="2136">
                <a:solidFill>
                  <a:srgbClr val="FFFFFF"/>
                </a:solidFill>
                <a:effectLst>
                  <a:outerShdw sx="100000" sy="100000" kx="0" ky="0" algn="b" rotWithShape="0" blurRad="11303" dist="22606" dir="2700000">
                    <a:srgbClr val="000000"/>
                  </a:outerShdw>
                </a:effectLst>
                <a:latin typeface="Arial"/>
                <a:ea typeface="Arial"/>
                <a:cs typeface="Arial"/>
                <a:sym typeface="Arial"/>
              </a:rPr>
              <a:t>Pozzuoli, solo sezione femminile, dal 1955 al 1974</a:t>
            </a:r>
            <a:endParaRPr sz="2136">
              <a:solidFill>
                <a:srgbClr val="FFFFFF"/>
              </a:solidFill>
              <a:effectLst>
                <a:outerShdw sx="100000" sy="100000" kx="0" ky="0" algn="b" rotWithShape="0" blurRad="11303" dist="22606" dir="2700000">
                  <a:srgbClr val="000000"/>
                </a:outerShdw>
              </a:effectLst>
              <a:latin typeface="Arial"/>
              <a:ea typeface="Arial"/>
              <a:cs typeface="Arial"/>
              <a:sym typeface="Arial"/>
            </a:endParaRPr>
          </a:p>
          <a:p>
            <a:pPr lvl="0" marL="303768" indent="-303768" defTabSz="813816">
              <a:lnSpc>
                <a:spcPct val="80000"/>
              </a:lnSpc>
              <a:spcBef>
                <a:spcPts val="600"/>
              </a:spcBef>
              <a:buSzTx/>
              <a:buNone/>
              <a:defRPr sz="1800">
                <a:solidFill>
                  <a:srgbClr val="000000"/>
                </a:solidFill>
              </a:defRPr>
            </a:pPr>
            <a:endParaRPr sz="2136">
              <a:solidFill>
                <a:srgbClr val="FFFFFF"/>
              </a:solidFill>
              <a:latin typeface="Arial"/>
              <a:ea typeface="Arial"/>
              <a:cs typeface="Arial"/>
              <a:sym typeface="Arial"/>
            </a:endParaRPr>
          </a:p>
          <a:p>
            <a:pPr lvl="0" marL="303768" indent="-303768" algn="just" defTabSz="813816">
              <a:lnSpc>
                <a:spcPct val="80000"/>
              </a:lnSpc>
              <a:spcBef>
                <a:spcPts val="500"/>
              </a:spcBef>
              <a:buSzTx/>
              <a:buNone/>
              <a:defRPr sz="1800">
                <a:solidFill>
                  <a:srgbClr val="000000"/>
                </a:solidFill>
              </a:defRPr>
            </a:pPr>
            <a:r>
              <a:rPr sz="2136">
                <a:solidFill>
                  <a:srgbClr val="FFFFFF"/>
                </a:solidFill>
                <a:effectLst>
                  <a:outerShdw sx="100000" sy="100000" kx="0" ky="0" algn="b" rotWithShape="0" blurRad="11303" dist="22606" dir="2700000">
                    <a:srgbClr val="000000"/>
                  </a:outerShdw>
                </a:effectLst>
                <a:latin typeface="Arial"/>
                <a:ea typeface="Arial"/>
                <a:cs typeface="Arial"/>
                <a:sym typeface="Arial"/>
              </a:rPr>
              <a:t>Nel Codice Rocco del 1930 trovano sistemazione sia la pericolosità sociale sia le misure di sicurezza</a:t>
            </a:r>
            <a:endParaRPr sz="2136">
              <a:solidFill>
                <a:srgbClr val="FFFFFF"/>
              </a:solidFill>
              <a:effectLst>
                <a:outerShdw sx="100000" sy="100000" kx="0" ky="0" algn="b" rotWithShape="0" blurRad="11303" dist="22606" dir="2700000">
                  <a:srgbClr val="000000"/>
                </a:outerShdw>
              </a:effectLst>
              <a:latin typeface="Arial"/>
              <a:ea typeface="Arial"/>
              <a:cs typeface="Arial"/>
              <a:sym typeface="Arial"/>
            </a:endParaRPr>
          </a:p>
          <a:p>
            <a:pPr lvl="0" marL="303768" indent="-303768" algn="just" defTabSz="813816">
              <a:lnSpc>
                <a:spcPct val="80000"/>
              </a:lnSpc>
              <a:spcBef>
                <a:spcPts val="500"/>
              </a:spcBef>
              <a:buSzTx/>
              <a:buNone/>
              <a:defRPr sz="1800">
                <a:solidFill>
                  <a:srgbClr val="000000"/>
                </a:solidFill>
              </a:defRPr>
            </a:pPr>
            <a:r>
              <a:rPr sz="2136">
                <a:solidFill>
                  <a:srgbClr val="FFFFFF"/>
                </a:solidFill>
                <a:effectLst>
                  <a:outerShdw sx="100000" sy="100000" kx="0" ky="0" algn="b" rotWithShape="0" blurRad="11303" dist="22606" dir="2700000">
                    <a:srgbClr val="000000"/>
                  </a:outerShdw>
                </a:effectLst>
                <a:latin typeface="Arial"/>
                <a:ea typeface="Arial"/>
                <a:cs typeface="Arial"/>
                <a:sym typeface="Arial"/>
              </a:rPr>
              <a:t>Nell’art. 62 della l. 354/1975 si stabilisce che il termine di manicomio criminale venga sostituito con quello di ospedale psichiatrico giudiziario</a:t>
            </a:r>
          </a:p>
        </p:txBody>
      </p:sp>
    </p:spTree>
  </p:cSld>
  <p:clrMapOvr>
    <a:masterClrMapping/>
  </p:clrMapOvr>
  <p:transitio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4" name="Shape 64"/>
          <p:cNvSpPr/>
          <p:nvPr>
            <p:ph type="body" idx="1"/>
          </p:nvPr>
        </p:nvSpPr>
        <p:spPr>
          <a:xfrm>
            <a:off x="457200" y="849312"/>
            <a:ext cx="8229600" cy="4530726"/>
          </a:xfrm>
          <a:prstGeom prst="rect">
            <a:avLst/>
          </a:prstGeom>
        </p:spPr>
        <p:txBody>
          <a:bodyPr lIns="0" tIns="0" rIns="0" bIns="0">
            <a:normAutofit fontScale="100000" lnSpcReduction="0"/>
          </a:bodyPr>
          <a:lstStyle/>
          <a:p>
            <a:pPr lvl="0" marL="320833" indent="-320833" defTabSz="859536">
              <a:lnSpc>
                <a:spcPct val="80000"/>
              </a:lnSpc>
              <a:buSzTx/>
              <a:buNone/>
              <a:defRPr sz="1800">
                <a:solidFill>
                  <a:srgbClr val="000000"/>
                </a:solidFill>
              </a:defRPr>
            </a:pPr>
            <a:endParaRPr sz="1692">
              <a:solidFill>
                <a:srgbClr val="FFFFFF"/>
              </a:solidFill>
              <a:effectLst>
                <a:outerShdw sx="100000" sy="100000" kx="0" ky="0" algn="b" rotWithShape="0" blurRad="11938" dist="23876" dir="2700000">
                  <a:srgbClr val="000000"/>
                </a:outerShdw>
              </a:effectLst>
              <a:latin typeface="Arial"/>
              <a:ea typeface="Arial"/>
              <a:cs typeface="Arial"/>
              <a:sym typeface="Arial"/>
            </a:endParaRPr>
          </a:p>
          <a:p>
            <a:pPr lvl="0" marL="320833" indent="-320833" defTabSz="859536">
              <a:lnSpc>
                <a:spcPct val="80000"/>
              </a:lnSpc>
              <a:spcBef>
                <a:spcPts val="500"/>
              </a:spcBef>
              <a:buSzTx/>
              <a:buNone/>
              <a:defRPr sz="1800">
                <a:solidFill>
                  <a:srgbClr val="000000"/>
                </a:solidFill>
              </a:defRPr>
            </a:pPr>
            <a:r>
              <a:rPr sz="2256">
                <a:solidFill>
                  <a:srgbClr val="FFFFFF"/>
                </a:solidFill>
                <a:effectLst>
                  <a:outerShdw sx="100000" sy="100000" kx="0" ky="0" algn="b" rotWithShape="0" blurRad="11938" dist="23876" dir="2700000">
                    <a:srgbClr val="000000"/>
                  </a:outerShdw>
                </a:effectLst>
                <a:latin typeface="Arial"/>
                <a:ea typeface="Arial"/>
                <a:cs typeface="Arial"/>
                <a:sym typeface="Arial"/>
              </a:rPr>
              <a:t>L’OPG di Castiglione delle Stiviere è l’unico in Italia in cui esiste una convenzione tra Ente Ospedaliero  e Ministero di Grazia e Giustizia (prima convenzione del 9 novembre 1943) il che comporta la presenza di solo personale sanitario</a:t>
            </a:r>
            <a:endParaRPr sz="2256">
              <a:solidFill>
                <a:srgbClr val="FFFFFF"/>
              </a:solidFill>
              <a:effectLst>
                <a:outerShdw sx="100000" sy="100000" kx="0" ky="0" algn="b" rotWithShape="0" blurRad="11938" dist="23876" dir="2700000">
                  <a:srgbClr val="000000"/>
                </a:outerShdw>
              </a:effectLst>
              <a:latin typeface="Arial"/>
              <a:ea typeface="Arial"/>
              <a:cs typeface="Arial"/>
              <a:sym typeface="Arial"/>
            </a:endParaRPr>
          </a:p>
          <a:p>
            <a:pPr lvl="0" marL="320833" indent="-320833" defTabSz="859536">
              <a:lnSpc>
                <a:spcPct val="80000"/>
              </a:lnSpc>
              <a:spcBef>
                <a:spcPts val="500"/>
              </a:spcBef>
              <a:buSzTx/>
              <a:buNone/>
              <a:defRPr sz="1800">
                <a:solidFill>
                  <a:srgbClr val="000000"/>
                </a:solidFill>
              </a:defRPr>
            </a:pPr>
            <a:r>
              <a:rPr sz="2256">
                <a:solidFill>
                  <a:srgbClr val="FFFFFF"/>
                </a:solidFill>
                <a:effectLst>
                  <a:outerShdw sx="100000" sy="100000" kx="0" ky="0" algn="b" rotWithShape="0" blurRad="11938" dist="23876" dir="2700000">
                    <a:srgbClr val="000000"/>
                  </a:outerShdw>
                </a:effectLst>
                <a:latin typeface="Arial"/>
                <a:ea typeface="Arial"/>
                <a:cs typeface="Arial"/>
                <a:sym typeface="Arial"/>
              </a:rPr>
              <a:t>Dalla chiusura della sezione di Pozzuoli (1974) fino all’ottobre 2014 è stato l’unico in Italia in cui esisteva una sezione psichiatrica giudiziaria per le donne prosciolte e in osservazione. </a:t>
            </a:r>
            <a:endParaRPr sz="2256">
              <a:solidFill>
                <a:srgbClr val="FFFFFF"/>
              </a:solidFill>
              <a:effectLst>
                <a:outerShdw sx="100000" sy="100000" kx="0" ky="0" algn="b" rotWithShape="0" blurRad="11938" dist="23876" dir="2700000">
                  <a:srgbClr val="000000"/>
                </a:outerShdw>
              </a:effectLst>
              <a:latin typeface="Arial"/>
              <a:ea typeface="Arial"/>
              <a:cs typeface="Arial"/>
              <a:sym typeface="Arial"/>
            </a:endParaRPr>
          </a:p>
          <a:p>
            <a:pPr lvl="0" marL="320833" indent="-320833" defTabSz="859536">
              <a:lnSpc>
                <a:spcPct val="80000"/>
              </a:lnSpc>
              <a:buSzTx/>
              <a:buNone/>
              <a:defRPr sz="1800">
                <a:solidFill>
                  <a:srgbClr val="000000"/>
                </a:solidFill>
              </a:defRPr>
            </a:pPr>
            <a:endParaRPr sz="2256">
              <a:solidFill>
                <a:srgbClr val="FFFFFF"/>
              </a:solidFill>
              <a:effectLst>
                <a:outerShdw sx="100000" sy="100000" kx="0" ky="0" algn="b" rotWithShape="0" blurRad="11938" dist="23876" dir="2700000">
                  <a:srgbClr val="000000"/>
                </a:outerShdw>
              </a:effectLst>
              <a:latin typeface="Arial"/>
              <a:ea typeface="Arial"/>
              <a:cs typeface="Arial"/>
              <a:sym typeface="Arial"/>
            </a:endParaRPr>
          </a:p>
          <a:p>
            <a:pPr lvl="0" marL="320833" indent="-320833" defTabSz="859536">
              <a:lnSpc>
                <a:spcPct val="80000"/>
              </a:lnSpc>
              <a:spcBef>
                <a:spcPts val="500"/>
              </a:spcBef>
              <a:buSzTx/>
              <a:buNone/>
              <a:defRPr sz="1800">
                <a:solidFill>
                  <a:srgbClr val="000000"/>
                </a:solidFill>
              </a:defRPr>
            </a:pPr>
            <a:r>
              <a:rPr sz="2256">
                <a:solidFill>
                  <a:srgbClr val="FFFFFF"/>
                </a:solidFill>
                <a:effectLst>
                  <a:outerShdw sx="100000" sy="100000" kx="0" ky="0" algn="b" rotWithShape="0" blurRad="11938" dist="23876" dir="2700000">
                    <a:srgbClr val="000000"/>
                  </a:outerShdw>
                </a:effectLst>
                <a:latin typeface="Arial"/>
                <a:ea typeface="Arial"/>
                <a:cs typeface="Arial"/>
                <a:sym typeface="Arial"/>
              </a:rPr>
              <a:t>Dall’ottobre 2014 è stata aperta una sezione femminile analoga a Barcellona Pozzo di Gotto</a:t>
            </a:r>
            <a:endParaRPr sz="2256">
              <a:solidFill>
                <a:srgbClr val="FFFFFF"/>
              </a:solidFill>
              <a:effectLst>
                <a:outerShdw sx="100000" sy="100000" kx="0" ky="0" algn="b" rotWithShape="0" blurRad="11938" dist="23876" dir="2700000">
                  <a:srgbClr val="000000"/>
                </a:outerShdw>
              </a:effectLst>
              <a:latin typeface="Arial"/>
              <a:ea typeface="Arial"/>
              <a:cs typeface="Arial"/>
              <a:sym typeface="Arial"/>
            </a:endParaRPr>
          </a:p>
          <a:p>
            <a:pPr lvl="0" marL="320833" indent="-320833" defTabSz="859536">
              <a:lnSpc>
                <a:spcPct val="80000"/>
              </a:lnSpc>
              <a:buSzTx/>
              <a:buNone/>
              <a:defRPr sz="1800">
                <a:solidFill>
                  <a:srgbClr val="000000"/>
                </a:solidFill>
              </a:defRPr>
            </a:pPr>
            <a:endParaRPr sz="2256">
              <a:solidFill>
                <a:srgbClr val="FFFFFF"/>
              </a:solidFill>
              <a:effectLst>
                <a:outerShdw sx="100000" sy="100000" kx="0" ky="0" algn="b" rotWithShape="0" blurRad="11938" dist="23876" dir="2700000">
                  <a:srgbClr val="000000"/>
                </a:outerShdw>
              </a:effectLst>
              <a:latin typeface="Arial"/>
              <a:ea typeface="Arial"/>
              <a:cs typeface="Arial"/>
              <a:sym typeface="Arial"/>
            </a:endParaRPr>
          </a:p>
          <a:p>
            <a:pPr lvl="0" marL="320833" indent="-320833" defTabSz="859536">
              <a:lnSpc>
                <a:spcPct val="80000"/>
              </a:lnSpc>
              <a:spcBef>
                <a:spcPts val="500"/>
              </a:spcBef>
              <a:buSzTx/>
              <a:buNone/>
              <a:defRPr sz="1800">
                <a:solidFill>
                  <a:srgbClr val="000000"/>
                </a:solidFill>
              </a:defRPr>
            </a:pPr>
            <a:r>
              <a:rPr sz="2256">
                <a:solidFill>
                  <a:srgbClr val="FFFFFF"/>
                </a:solidFill>
                <a:effectLst>
                  <a:outerShdw sx="100000" sy="100000" kx="0" ky="0" algn="b" rotWithShape="0" blurRad="11938" dist="23876" dir="2700000">
                    <a:srgbClr val="000000"/>
                  </a:outerShdw>
                </a:effectLst>
                <a:latin typeface="Arial"/>
                <a:ea typeface="Arial"/>
                <a:cs typeface="Arial"/>
                <a:sym typeface="Arial"/>
              </a:rPr>
              <a:t>Dal 1990 a Sollicciano (FI) è in funzione l’unica Casa di Cura e Custodia per donne</a:t>
            </a:r>
          </a:p>
        </p:txBody>
      </p:sp>
    </p:spTree>
  </p:cSld>
  <p:clrMapOvr>
    <a:masterClrMapping/>
  </p:clrMapOvr>
  <p:transitio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6" name="Shape 66"/>
          <p:cNvSpPr/>
          <p:nvPr>
            <p:ph type="body" idx="4294967295"/>
          </p:nvPr>
        </p:nvSpPr>
        <p:spPr>
          <a:xfrm>
            <a:off x="457200" y="762000"/>
            <a:ext cx="8229600" cy="5368925"/>
          </a:xfrm>
          <a:prstGeom prst="rect">
            <a:avLst/>
          </a:prstGeom>
        </p:spPr>
        <p:txBody>
          <a:bodyPr lIns="0" tIns="0" rIns="0" bIns="0">
            <a:normAutofit fontScale="100000" lnSpcReduction="0"/>
          </a:bodyPr>
          <a:lstStyle/>
          <a:p>
            <a:pPr lvl="0" marL="234652" indent="-234652">
              <a:spcBef>
                <a:spcPts val="500"/>
              </a:spcBef>
              <a:buClr>
                <a:srgbClr val="FF6600"/>
              </a:buClr>
              <a:defRPr sz="1800">
                <a:solidFill>
                  <a:srgbClr val="000000"/>
                </a:solidFill>
              </a:defRPr>
            </a:pPr>
            <a:r>
              <a:rPr sz="2200">
                <a:solidFill>
                  <a:srgbClr val="FFFFFF"/>
                </a:solidFill>
                <a:effectLst>
                  <a:outerShdw sx="100000" sy="100000" kx="0" ky="0" algn="b" rotWithShape="0" blurRad="12700" dist="25400" dir="2700000">
                    <a:srgbClr val="000000"/>
                  </a:outerShdw>
                </a:effectLst>
                <a:latin typeface="Arial"/>
                <a:ea typeface="Arial"/>
                <a:cs typeface="Arial"/>
                <a:sym typeface="Arial"/>
              </a:rPr>
              <a:t>Nel trentennale della legge 180, sono state approvate alcune disposizioni di legge che dovrebbero sanare uno degli aspetti incompiuti della Riforma psichiatrica del 1978, vale a dire la piena assunzione della responsabilità di cura del paziente psichiatrico autore di reato da parte del Servizio Sanitario Nazionale.</a:t>
            </a:r>
            <a:endParaRPr sz="2200">
              <a:solidFill>
                <a:srgbClr val="FFFFFF"/>
              </a:solidFill>
              <a:effectLst>
                <a:outerShdw sx="100000" sy="100000" kx="0" ky="0" algn="b" rotWithShape="0" blurRad="12700" dist="25400" dir="2700000">
                  <a:srgbClr val="000000"/>
                </a:outerShdw>
              </a:effectLst>
              <a:latin typeface="Arial"/>
              <a:ea typeface="Arial"/>
              <a:cs typeface="Arial"/>
              <a:sym typeface="Arial"/>
            </a:endParaRPr>
          </a:p>
          <a:p>
            <a:pPr lvl="0">
              <a:buClr>
                <a:srgbClr val="FF6600"/>
              </a:buClr>
              <a:defRPr sz="1800">
                <a:solidFill>
                  <a:srgbClr val="000000"/>
                </a:solidFill>
              </a:defRPr>
            </a:pPr>
            <a:endParaRPr sz="2200">
              <a:solidFill>
                <a:srgbClr val="FFFFFF"/>
              </a:solidFill>
              <a:effectLst>
                <a:outerShdw sx="100000" sy="100000" kx="0" ky="0" algn="b" rotWithShape="0" blurRad="12700" dist="25400" dir="2700000">
                  <a:srgbClr val="000000"/>
                </a:outerShdw>
              </a:effectLst>
              <a:latin typeface="Arial"/>
              <a:ea typeface="Arial"/>
              <a:cs typeface="Arial"/>
              <a:sym typeface="Arial"/>
            </a:endParaRPr>
          </a:p>
          <a:p>
            <a:pPr lvl="0" marL="234652" indent="-234652">
              <a:spcBef>
                <a:spcPts val="500"/>
              </a:spcBef>
              <a:buClr>
                <a:srgbClr val="FF6600"/>
              </a:buClr>
              <a:defRPr sz="1800">
                <a:solidFill>
                  <a:srgbClr val="000000"/>
                </a:solidFill>
              </a:defRPr>
            </a:pPr>
            <a:r>
              <a:rPr sz="2200">
                <a:solidFill>
                  <a:srgbClr val="F8A500"/>
                </a:solidFill>
                <a:effectLst>
                  <a:outerShdw sx="100000" sy="100000" kx="0" ky="0" algn="b" rotWithShape="0" blurRad="12700" dist="25400" dir="2700000">
                    <a:srgbClr val="000000"/>
                  </a:outerShdw>
                </a:effectLst>
                <a:latin typeface="Arial"/>
                <a:ea typeface="Arial"/>
                <a:cs typeface="Arial"/>
                <a:sym typeface="Arial"/>
              </a:rPr>
              <a:t>Si tratta di uno degli aspetti più controversi e socialmente sensibili di tutta la questione psichiatrica</a:t>
            </a:r>
            <a:r>
              <a:rPr sz="2200">
                <a:solidFill>
                  <a:srgbClr val="FFC000"/>
                </a:solidFill>
                <a:effectLst>
                  <a:outerShdw sx="100000" sy="100000" kx="0" ky="0" algn="b" rotWithShape="0" blurRad="12700" dist="25400" dir="2700000">
                    <a:srgbClr val="000000"/>
                  </a:outerShdw>
                </a:effectLst>
                <a:latin typeface="Arial"/>
                <a:ea typeface="Arial"/>
                <a:cs typeface="Arial"/>
                <a:sym typeface="Arial"/>
              </a:rPr>
              <a:t>.</a:t>
            </a:r>
            <a:endParaRPr sz="2200">
              <a:solidFill>
                <a:srgbClr val="FFC000"/>
              </a:solidFill>
              <a:effectLst>
                <a:outerShdw sx="100000" sy="100000" kx="0" ky="0" algn="b" rotWithShape="0" blurRad="12700" dist="25400" dir="2700000">
                  <a:srgbClr val="000000"/>
                </a:outerShdw>
              </a:effectLst>
              <a:latin typeface="Arial"/>
              <a:ea typeface="Arial"/>
              <a:cs typeface="Arial"/>
              <a:sym typeface="Arial"/>
            </a:endParaRPr>
          </a:p>
          <a:p>
            <a:pPr lvl="0">
              <a:defRPr sz="1800">
                <a:solidFill>
                  <a:srgbClr val="000000"/>
                </a:solidFill>
              </a:defRPr>
            </a:pPr>
            <a:endParaRPr sz="2200">
              <a:solidFill>
                <a:srgbClr val="FFC000"/>
              </a:solidFill>
              <a:latin typeface="Arial"/>
              <a:ea typeface="Arial"/>
              <a:cs typeface="Arial"/>
              <a:sym typeface="Arial"/>
            </a:endParaRPr>
          </a:p>
          <a:p>
            <a:pPr lvl="0">
              <a:spcBef>
                <a:spcPts val="500"/>
              </a:spcBef>
              <a:buSzTx/>
              <a:buNone/>
              <a:defRPr sz="1800">
                <a:solidFill>
                  <a:srgbClr val="000000"/>
                </a:solidFill>
              </a:defRPr>
            </a:pPr>
            <a:r>
              <a:rPr sz="2200">
                <a:solidFill>
                  <a:srgbClr val="FFC000"/>
                </a:solidFill>
                <a:latin typeface="Arial"/>
                <a:ea typeface="Arial"/>
                <a:cs typeface="Arial"/>
                <a:sym typeface="Arial"/>
              </a:rPr>
              <a:t>     </a:t>
            </a:r>
            <a:r>
              <a:rPr sz="2200">
                <a:solidFill>
                  <a:srgbClr val="FFFFFF"/>
                </a:solidFill>
                <a:latin typeface="Arial"/>
                <a:ea typeface="Arial"/>
                <a:cs typeface="Arial"/>
                <a:sym typeface="Arial"/>
              </a:rPr>
              <a:t>Fino a quel momento,infatti, le istituzioni deputate alla misura di sicurezza successiva al proscioglimento per infermità mentale, gli Ospedali psichiatrici giudiziari, erano strutture interamente gestite dall’Amministrazione Penitenziaria, sia per gli aspetti di sicurezza, sia per gli aspetti di cura.</a:t>
            </a:r>
          </a:p>
        </p:txBody>
      </p:sp>
    </p:spTree>
  </p:cSld>
  <p:clrMapOvr>
    <a:masterClrMapping/>
  </p:clrMapOvr>
  <p:transitio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8" name="Shape 68"/>
          <p:cNvSpPr/>
          <p:nvPr>
            <p:ph type="body" idx="4294967295"/>
          </p:nvPr>
        </p:nvSpPr>
        <p:spPr>
          <a:xfrm>
            <a:off x="457200" y="1828800"/>
            <a:ext cx="8229600" cy="3657600"/>
          </a:xfrm>
          <a:prstGeom prst="rect">
            <a:avLst/>
          </a:prstGeom>
        </p:spPr>
        <p:txBody>
          <a:bodyPr lIns="0" tIns="0" rIns="0" bIns="0">
            <a:normAutofit fontScale="100000" lnSpcReduction="0"/>
          </a:bodyPr>
          <a:lstStyle/>
          <a:p>
            <a:pPr lvl="0" marL="298648" indent="-298648">
              <a:spcBef>
                <a:spcPts val="600"/>
              </a:spcBef>
              <a:defRPr sz="1800">
                <a:solidFill>
                  <a:srgbClr val="000000"/>
                </a:solidFill>
              </a:defRPr>
            </a:pPr>
            <a:r>
              <a:rPr sz="2800">
                <a:solidFill>
                  <a:srgbClr val="FFFFFF"/>
                </a:solidFill>
                <a:effectLst>
                  <a:outerShdw sx="100000" sy="100000" kx="0" ky="0" algn="b" rotWithShape="0" blurRad="12700" dist="25400" dir="2700000">
                    <a:srgbClr val="000000"/>
                  </a:outerShdw>
                </a:effectLst>
                <a:latin typeface="Arial"/>
                <a:ea typeface="Arial"/>
                <a:cs typeface="Arial"/>
                <a:sym typeface="Arial"/>
              </a:rPr>
              <a:t>Nell’allegato C al DPCM 2008 “ </a:t>
            </a:r>
            <a:r>
              <a:rPr i="1" sz="2800">
                <a:solidFill>
                  <a:srgbClr val="FFFFFF"/>
                </a:solidFill>
                <a:effectLst>
                  <a:outerShdw sx="100000" sy="100000" kx="0" ky="0" algn="b" rotWithShape="0" blurRad="12700" dist="25400" dir="2700000">
                    <a:srgbClr val="000000"/>
                  </a:outerShdw>
                </a:effectLst>
                <a:latin typeface="Arial"/>
                <a:ea typeface="Arial"/>
                <a:cs typeface="Arial"/>
                <a:sym typeface="Arial"/>
              </a:rPr>
              <a:t>concernente le modalità e i criteri per il trasferimento al servizio sanitario nazionale delle funzioni sanitarie, dei rapporti di lavoro, delle risorse finanziarie e delle attrezzature e beni strumentali in materia di sanità penitenziaria” </a:t>
            </a:r>
            <a:r>
              <a:rPr sz="2800">
                <a:solidFill>
                  <a:srgbClr val="FFFFFF"/>
                </a:solidFill>
                <a:latin typeface="Arial"/>
                <a:ea typeface="Arial"/>
                <a:cs typeface="Arial"/>
                <a:sym typeface="Arial"/>
              </a:rPr>
              <a:t> </a:t>
            </a:r>
            <a:r>
              <a:rPr i="1" sz="2800">
                <a:solidFill>
                  <a:srgbClr val="FFFFFF"/>
                </a:solidFill>
                <a:effectLst>
                  <a:outerShdw sx="100000" sy="100000" kx="0" ky="0" algn="b" rotWithShape="0" blurRad="12700" dist="25400" dir="2700000">
                    <a:srgbClr val="000000"/>
                  </a:outerShdw>
                </a:effectLst>
                <a:latin typeface="Arial"/>
                <a:ea typeface="Arial"/>
                <a:cs typeface="Arial"/>
                <a:sym typeface="Arial"/>
              </a:rPr>
              <a:t> </a:t>
            </a:r>
            <a:r>
              <a:rPr sz="2800">
                <a:solidFill>
                  <a:srgbClr val="FFFFFF"/>
                </a:solidFill>
                <a:latin typeface="Arial"/>
                <a:ea typeface="Arial"/>
                <a:cs typeface="Arial"/>
                <a:sym typeface="Arial"/>
              </a:rPr>
              <a:t>vengono previste tre fasi di intervento.</a:t>
            </a:r>
          </a:p>
        </p:txBody>
      </p:sp>
    </p:spTree>
  </p:cSld>
  <p:clrMapOvr>
    <a:masterClrMapping/>
  </p:clrMapOvr>
  <p:transitio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0" name="Shape 70"/>
          <p:cNvSpPr/>
          <p:nvPr>
            <p:ph type="title" idx="4294967295"/>
          </p:nvPr>
        </p:nvSpPr>
        <p:spPr>
          <a:xfrm>
            <a:off x="457200" y="277812"/>
            <a:ext cx="8229600" cy="1143001"/>
          </a:xfrm>
          <a:prstGeom prst="rect">
            <a:avLst/>
          </a:prstGeom>
        </p:spPr>
        <p:txBody>
          <a:bodyPr lIns="0" tIns="0" rIns="0" bIns="0">
            <a:normAutofit fontScale="100000" lnSpcReduction="0"/>
          </a:bodyPr>
          <a:lstStyle>
            <a:lvl1pPr>
              <a:defRPr sz="4000">
                <a:solidFill>
                  <a:srgbClr val="F8A500"/>
                </a:solidFill>
                <a:effectLst>
                  <a:outerShdw sx="100000" sy="100000" kx="0" ky="0" algn="b" rotWithShape="0" blurRad="12700" dist="25400" dir="2700000">
                    <a:srgbClr val="000000"/>
                  </a:outerShdw>
                </a:effectLst>
              </a:defRPr>
            </a:lvl1pPr>
          </a:lstStyle>
          <a:p>
            <a:pPr lvl="0">
              <a:defRPr sz="1800">
                <a:solidFill>
                  <a:srgbClr val="000000"/>
                </a:solidFill>
                <a:effectLst/>
              </a:defRPr>
            </a:pPr>
            <a:r>
              <a:rPr sz="4000">
                <a:solidFill>
                  <a:srgbClr val="F8A500"/>
                </a:solidFill>
                <a:effectLst>
                  <a:outerShdw sx="100000" sy="100000" kx="0" ky="0" algn="b" rotWithShape="0" blurRad="12700" dist="25400" dir="2700000">
                    <a:srgbClr val="000000"/>
                  </a:outerShdw>
                </a:effectLst>
              </a:rPr>
              <a:t>DPCM : I° FASE </a:t>
            </a:r>
          </a:p>
        </p:txBody>
      </p:sp>
      <p:sp>
        <p:nvSpPr>
          <p:cNvPr id="71" name="Shape 71"/>
          <p:cNvSpPr/>
          <p:nvPr>
            <p:ph type="body" idx="4294967295"/>
          </p:nvPr>
        </p:nvSpPr>
        <p:spPr>
          <a:xfrm>
            <a:off x="457200" y="1420812"/>
            <a:ext cx="8229600" cy="4710113"/>
          </a:xfrm>
          <a:prstGeom prst="rect">
            <a:avLst/>
          </a:prstGeom>
        </p:spPr>
        <p:txBody>
          <a:bodyPr lIns="0" tIns="0" rIns="0" bIns="0">
            <a:normAutofit fontScale="100000" lnSpcReduction="0"/>
          </a:bodyPr>
          <a:lstStyle/>
          <a:p>
            <a:pPr lvl="0" marL="213320" indent="-213320">
              <a:spcBef>
                <a:spcPts val="400"/>
              </a:spcBef>
              <a:buClr>
                <a:srgbClr val="FF6600"/>
              </a:buClr>
              <a:defRPr sz="1800">
                <a:solidFill>
                  <a:srgbClr val="000000"/>
                </a:solidFill>
              </a:defRPr>
            </a:pP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La responsabilità della gestione sanitaria degli OPG è assunta interamente dalle Regioni in cui gli stessi hanno sede.</a:t>
            </a:r>
            <a:endParaRPr sz="2000">
              <a:solidFill>
                <a:srgbClr val="FFFFFF"/>
              </a:solidFill>
              <a:effectLst>
                <a:outerShdw sx="100000" sy="100000" kx="0" ky="0" algn="b" rotWithShape="0" blurRad="12700" dist="25400" dir="2700000">
                  <a:srgbClr val="000000"/>
                </a:outerShdw>
              </a:effectLst>
              <a:latin typeface="Arial"/>
              <a:ea typeface="Arial"/>
              <a:cs typeface="Arial"/>
              <a:sym typeface="Arial"/>
            </a:endParaRPr>
          </a:p>
          <a:p>
            <a:pPr lvl="0" marL="213320" indent="-213320">
              <a:spcBef>
                <a:spcPts val="400"/>
              </a:spcBef>
              <a:buClr>
                <a:srgbClr val="FF6600"/>
              </a:buClr>
              <a:defRPr sz="1800">
                <a:solidFill>
                  <a:srgbClr val="000000"/>
                </a:solidFill>
              </a:defRPr>
            </a:pP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Contestualmente </a:t>
            </a: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i</a:t>
            </a: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 DSM nel cui territorio di competenza insistono gli OPG, provvedono alla stesura di un programma operativo che prevede:</a:t>
            </a:r>
            <a:endParaRPr sz="2000">
              <a:solidFill>
                <a:srgbClr val="FFFFFF"/>
              </a:solidFill>
              <a:effectLst>
                <a:outerShdw sx="100000" sy="100000" kx="0" ky="0" algn="b" rotWithShape="0" blurRad="12700" dist="25400" dir="2700000">
                  <a:srgbClr val="000000"/>
                </a:outerShdw>
              </a:effectLst>
              <a:latin typeface="Arial"/>
              <a:ea typeface="Arial"/>
              <a:cs typeface="Arial"/>
              <a:sym typeface="Arial"/>
            </a:endParaRPr>
          </a:p>
          <a:p>
            <a:pPr lvl="1" marL="660173" indent="-202973">
              <a:spcBef>
                <a:spcPts val="400"/>
              </a:spcBef>
              <a:buClr>
                <a:srgbClr val="FF6600"/>
              </a:buClr>
              <a:defRPr sz="1800">
                <a:solidFill>
                  <a:srgbClr val="000000"/>
                </a:solidFill>
              </a:defRPr>
            </a:pP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D</a:t>
            </a: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imettere gli internati che hanno concluso le Mds,  con soluzione concordate con le Regioni interessate che devono prevedere forme di inclusione sociale adeguata.</a:t>
            </a:r>
            <a:endParaRPr sz="2000">
              <a:solidFill>
                <a:srgbClr val="FFFFFF"/>
              </a:solidFill>
              <a:effectLst>
                <a:outerShdw sx="100000" sy="100000" kx="0" ky="0" algn="b" rotWithShape="0" blurRad="12700" dist="25400" dir="2700000">
                  <a:srgbClr val="000000"/>
                </a:outerShdw>
              </a:effectLst>
              <a:latin typeface="Arial"/>
              <a:ea typeface="Arial"/>
              <a:cs typeface="Arial"/>
              <a:sym typeface="Arial"/>
            </a:endParaRPr>
          </a:p>
          <a:p>
            <a:pPr lvl="1" marL="660173" indent="-202973">
              <a:spcBef>
                <a:spcPts val="400"/>
              </a:spcBef>
              <a:buClr>
                <a:srgbClr val="FF6600"/>
              </a:buClr>
              <a:defRPr sz="1800">
                <a:solidFill>
                  <a:srgbClr val="000000"/>
                </a:solidFill>
              </a:defRPr>
            </a:pP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R</a:t>
            </a: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iportare nelle carceri di provenienza </a:t>
            </a: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i</a:t>
            </a: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 ricoverati in OPG per disturbi psichici sopravvenuti durante l’esecuzione della pena (possibile solo dopo l’attivazione delle sezioni di cura e riabilitazione).</a:t>
            </a:r>
            <a:endParaRPr sz="2000">
              <a:solidFill>
                <a:srgbClr val="FFFFFF"/>
              </a:solidFill>
              <a:effectLst>
                <a:outerShdw sx="100000" sy="100000" kx="0" ky="0" algn="b" rotWithShape="0" blurRad="12700" dist="25400" dir="2700000">
                  <a:srgbClr val="000000"/>
                </a:outerShdw>
              </a:effectLst>
              <a:latin typeface="Arial"/>
              <a:ea typeface="Arial"/>
              <a:cs typeface="Arial"/>
              <a:sym typeface="Arial"/>
            </a:endParaRPr>
          </a:p>
          <a:p>
            <a:pPr lvl="1" marL="660173" indent="-202973">
              <a:spcBef>
                <a:spcPts val="400"/>
              </a:spcBef>
              <a:buClr>
                <a:srgbClr val="FF6600"/>
              </a:buClr>
              <a:defRPr sz="1800">
                <a:solidFill>
                  <a:srgbClr val="000000"/>
                </a:solidFill>
              </a:defRPr>
            </a:pP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A</a:t>
            </a:r>
            <a:r>
              <a:rPr sz="2000">
                <a:solidFill>
                  <a:srgbClr val="FFFFFF"/>
                </a:solidFill>
                <a:effectLst>
                  <a:outerShdw sx="100000" sy="100000" kx="0" ky="0" algn="b" rotWithShape="0" blurRad="12700" dist="25400" dir="2700000">
                    <a:srgbClr val="000000"/>
                  </a:outerShdw>
                </a:effectLst>
                <a:latin typeface="Arial"/>
                <a:ea typeface="Arial"/>
                <a:cs typeface="Arial"/>
                <a:sym typeface="Arial"/>
              </a:rPr>
              <a:t>ssicurare che le osservazioni per l’accertamento delle infermità psichiche di cui all’art.112 D.P.R. 230/2000 siano espletate negli istituti ordinari.</a:t>
            </a:r>
          </a:p>
        </p:txBody>
      </p:sp>
    </p:spTree>
  </p:cSld>
  <p:clrMapOvr>
    <a:masterClrMapping/>
  </p:clrMapOvr>
  <p:transitio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3" name="Shape 73"/>
          <p:cNvSpPr/>
          <p:nvPr>
            <p:ph type="title" idx="4294967295"/>
          </p:nvPr>
        </p:nvSpPr>
        <p:spPr>
          <a:xfrm>
            <a:off x="457200" y="277812"/>
            <a:ext cx="8229600" cy="1143001"/>
          </a:xfrm>
          <a:prstGeom prst="rect">
            <a:avLst/>
          </a:prstGeom>
        </p:spPr>
        <p:txBody>
          <a:bodyPr lIns="0" tIns="0" rIns="0" bIns="0">
            <a:normAutofit fontScale="100000" lnSpcReduction="0"/>
          </a:bodyPr>
          <a:lstStyle>
            <a:lvl1pPr>
              <a:defRPr sz="4000">
                <a:solidFill>
                  <a:srgbClr val="F8A500"/>
                </a:solidFill>
                <a:effectLst>
                  <a:outerShdw sx="100000" sy="100000" kx="0" ky="0" algn="b" rotWithShape="0" blurRad="12700" dist="25400" dir="2700000">
                    <a:srgbClr val="000000"/>
                  </a:outerShdw>
                </a:effectLst>
              </a:defRPr>
            </a:lvl1pPr>
          </a:lstStyle>
          <a:p>
            <a:pPr lvl="0">
              <a:defRPr sz="1800">
                <a:solidFill>
                  <a:srgbClr val="000000"/>
                </a:solidFill>
                <a:effectLst/>
              </a:defRPr>
            </a:pPr>
            <a:r>
              <a:rPr sz="4000">
                <a:solidFill>
                  <a:srgbClr val="F8A500"/>
                </a:solidFill>
                <a:effectLst>
                  <a:outerShdw sx="100000" sy="100000" kx="0" ky="0" algn="b" rotWithShape="0" blurRad="12700" dist="25400" dir="2700000">
                    <a:srgbClr val="000000"/>
                  </a:outerShdw>
                </a:effectLst>
              </a:rPr>
              <a:t>DPCM :II° FASE </a:t>
            </a:r>
          </a:p>
        </p:txBody>
      </p:sp>
      <p:sp>
        <p:nvSpPr>
          <p:cNvPr id="74" name="Shape 74"/>
          <p:cNvSpPr/>
          <p:nvPr>
            <p:ph type="body" idx="4294967295"/>
          </p:nvPr>
        </p:nvSpPr>
        <p:spPr>
          <a:xfrm>
            <a:off x="457200" y="1600200"/>
            <a:ext cx="8229600" cy="4530725"/>
          </a:xfrm>
          <a:prstGeom prst="rect">
            <a:avLst/>
          </a:prstGeom>
        </p:spPr>
        <p:txBody>
          <a:bodyPr lIns="0" tIns="0" rIns="0" bIns="0">
            <a:normAutofit fontScale="100000" lnSpcReduction="0"/>
          </a:bodyPr>
          <a:lstStyle/>
          <a:p>
            <a:pPr lvl="1" marL="700767" indent="-243567">
              <a:spcBef>
                <a:spcPts val="500"/>
              </a:spcBef>
              <a:buClr>
                <a:srgbClr val="FF6600"/>
              </a:buClr>
              <a:defRPr sz="1800">
                <a:solidFill>
                  <a:srgbClr val="000000"/>
                </a:solidFill>
              </a:defRPr>
            </a:pPr>
            <a:r>
              <a:rPr sz="2400">
                <a:solidFill>
                  <a:srgbClr val="FFFFFF"/>
                </a:solidFill>
                <a:effectLst>
                  <a:outerShdw sx="100000" sy="100000" kx="0" ky="0" algn="b" rotWithShape="0" blurRad="12700" dist="25400" dir="2700000">
                    <a:srgbClr val="000000"/>
                  </a:outerShdw>
                </a:effectLst>
                <a:latin typeface="Arial"/>
                <a:ea typeface="Arial"/>
                <a:cs typeface="Arial"/>
                <a:sym typeface="Arial"/>
              </a:rPr>
              <a:t>A distanza di un anno si prevede una prima distribuzione degli attuali internati in modo che ogni OPG</a:t>
            </a:r>
            <a:r>
              <a:rPr i="1" sz="2400">
                <a:solidFill>
                  <a:srgbClr val="FFFFFF"/>
                </a:solidFill>
                <a:effectLst>
                  <a:outerShdw sx="100000" sy="100000" kx="0" ky="0" algn="b" rotWithShape="0" blurRad="12700" dist="25400" dir="2700000">
                    <a:srgbClr val="000000"/>
                  </a:outerShdw>
                </a:effectLst>
                <a:latin typeface="Arial"/>
                <a:ea typeface="Arial"/>
                <a:cs typeface="Arial"/>
                <a:sym typeface="Arial"/>
              </a:rPr>
              <a:t>, </a:t>
            </a:r>
            <a:r>
              <a:rPr i="1" sz="2400">
                <a:solidFill>
                  <a:srgbClr val="FFFFFF"/>
                </a:solidFill>
                <a:latin typeface="Arial"/>
                <a:ea typeface="Arial"/>
                <a:cs typeface="Arial"/>
                <a:sym typeface="Arial"/>
              </a:rPr>
              <a:t>senza modificarne in modo sostanziale la capienza e la consistenza</a:t>
            </a:r>
            <a:r>
              <a:rPr sz="2400">
                <a:solidFill>
                  <a:srgbClr val="FFFFFF"/>
                </a:solidFill>
                <a:latin typeface="Arial"/>
                <a:ea typeface="Arial"/>
                <a:cs typeface="Arial"/>
                <a:sym typeface="Arial"/>
              </a:rPr>
              <a:t>, </a:t>
            </a:r>
            <a:r>
              <a:rPr sz="2400">
                <a:solidFill>
                  <a:srgbClr val="FFFFFF"/>
                </a:solidFill>
                <a:effectLst>
                  <a:outerShdw sx="100000" sy="100000" kx="0" ky="0" algn="b" rotWithShape="0" blurRad="12700" dist="25400" dir="2700000">
                    <a:srgbClr val="000000"/>
                  </a:outerShdw>
                </a:effectLst>
                <a:latin typeface="Arial"/>
                <a:ea typeface="Arial"/>
                <a:cs typeface="Arial"/>
                <a:sym typeface="Arial"/>
              </a:rPr>
              <a:t>si configuri come la sede per ricoveri di internati delle Regioni limitrofe, in modo da stabilire </a:t>
            </a:r>
            <a:r>
              <a:rPr i="1" sz="2400">
                <a:solidFill>
                  <a:srgbClr val="FFFFFF"/>
                </a:solidFill>
                <a:effectLst>
                  <a:outerShdw sx="100000" sy="100000" kx="0" ky="0" algn="b" rotWithShape="0" blurRad="12700" dist="25400" dir="2700000">
                    <a:srgbClr val="000000"/>
                  </a:outerShdw>
                </a:effectLst>
                <a:latin typeface="Arial"/>
                <a:ea typeface="Arial"/>
                <a:cs typeface="Arial"/>
                <a:sym typeface="Arial"/>
              </a:rPr>
              <a:t>immediatamente rapporti di collaborazioni preliminari per ulteriori fasi di avvicinamento degli internati alle realtà geografiche di appartenenza</a:t>
            </a:r>
            <a:r>
              <a:rPr sz="2400">
                <a:solidFill>
                  <a:srgbClr val="FFFFFF"/>
                </a:solidFill>
                <a:effectLst>
                  <a:outerShdw sx="100000" sy="100000" kx="0" ky="0" algn="b" rotWithShape="0" blurRad="12700" dist="25400" dir="2700000">
                    <a:srgbClr val="000000"/>
                  </a:outerShdw>
                </a:effectLst>
                <a:latin typeface="Arial"/>
                <a:ea typeface="Arial"/>
                <a:cs typeface="Arial"/>
                <a:sym typeface="Arial"/>
              </a:rPr>
              <a:t>.</a:t>
            </a:r>
          </a:p>
        </p:txBody>
      </p:sp>
    </p:spTree>
  </p:cSld>
  <p:clrMapOvr>
    <a:masterClrMapping/>
  </p:clrMapOvr>
  <p:transitio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6" name="Shape 76"/>
          <p:cNvSpPr/>
          <p:nvPr>
            <p:ph type="title" idx="4294967295"/>
          </p:nvPr>
        </p:nvSpPr>
        <p:spPr>
          <a:xfrm>
            <a:off x="457200" y="277812"/>
            <a:ext cx="8229600" cy="1143001"/>
          </a:xfrm>
          <a:prstGeom prst="rect">
            <a:avLst/>
          </a:prstGeom>
        </p:spPr>
        <p:txBody>
          <a:bodyPr lIns="0" tIns="0" rIns="0" bIns="0">
            <a:normAutofit fontScale="100000" lnSpcReduction="0"/>
          </a:bodyPr>
          <a:lstStyle>
            <a:lvl1pPr>
              <a:defRPr sz="4000">
                <a:solidFill>
                  <a:srgbClr val="F8A500"/>
                </a:solidFill>
                <a:effectLst>
                  <a:outerShdw sx="100000" sy="100000" kx="0" ky="0" algn="b" rotWithShape="0" blurRad="12700" dist="25400" dir="2700000">
                    <a:srgbClr val="000000"/>
                  </a:outerShdw>
                </a:effectLst>
              </a:defRPr>
            </a:lvl1pPr>
          </a:lstStyle>
          <a:p>
            <a:pPr lvl="0">
              <a:defRPr sz="1800">
                <a:solidFill>
                  <a:srgbClr val="000000"/>
                </a:solidFill>
                <a:effectLst/>
              </a:defRPr>
            </a:pPr>
            <a:r>
              <a:rPr sz="4000">
                <a:solidFill>
                  <a:srgbClr val="F8A500"/>
                </a:solidFill>
                <a:effectLst>
                  <a:outerShdw sx="100000" sy="100000" kx="0" ky="0" algn="b" rotWithShape="0" blurRad="12700" dist="25400" dir="2700000">
                    <a:srgbClr val="000000"/>
                  </a:outerShdw>
                </a:effectLst>
              </a:rPr>
              <a:t>DPCM: III° FASE </a:t>
            </a:r>
          </a:p>
        </p:txBody>
      </p:sp>
      <p:sp>
        <p:nvSpPr>
          <p:cNvPr id="77" name="Shape 77"/>
          <p:cNvSpPr/>
          <p:nvPr>
            <p:ph type="body" idx="4294967295"/>
          </p:nvPr>
        </p:nvSpPr>
        <p:spPr>
          <a:xfrm>
            <a:off x="642937" y="1785937"/>
            <a:ext cx="8229601" cy="4530726"/>
          </a:xfrm>
          <a:prstGeom prst="rect">
            <a:avLst/>
          </a:prstGeom>
        </p:spPr>
        <p:txBody>
          <a:bodyPr lIns="0" tIns="0" rIns="0" bIns="0">
            <a:normAutofit fontScale="100000" lnSpcReduction="0"/>
          </a:bodyPr>
          <a:lstStyle/>
          <a:p>
            <a:pPr lvl="1" marL="700767" indent="-243567">
              <a:spcBef>
                <a:spcPts val="500"/>
              </a:spcBef>
              <a:buClr>
                <a:srgbClr val="FF6600"/>
              </a:buClr>
              <a:defRPr sz="1800">
                <a:solidFill>
                  <a:srgbClr val="000000"/>
                </a:solidFill>
              </a:defRPr>
            </a:pPr>
            <a:r>
              <a:rPr sz="2400">
                <a:solidFill>
                  <a:srgbClr val="FFFFFF"/>
                </a:solidFill>
                <a:effectLst>
                  <a:outerShdw sx="100000" sy="100000" kx="0" ky="0" algn="b" rotWithShape="0" blurRad="12700" dist="25400" dir="2700000">
                    <a:srgbClr val="000000"/>
                  </a:outerShdw>
                </a:effectLst>
                <a:latin typeface="Arial"/>
                <a:ea typeface="Arial"/>
                <a:cs typeface="Arial"/>
                <a:sym typeface="Arial"/>
              </a:rPr>
              <a:t>A distanza di due anni, si prevede la restituzione ad ogni regione italiana della quota di internati in OPG di provenienza dai propri territori e dell’assunzione della responsabilità per la presa in carico, attraverso programmi terapeutici e riabilitativi da attuarsi all’interno della struttura, anche in preparazione alla dimissione e all’inserimento nel contesto sociale di appartenenza, dando così piena attuazione al disposto dell’art. 115 c. 1 D.P.R. 230/2000.</a:t>
            </a:r>
          </a:p>
        </p:txBody>
      </p:sp>
    </p:spTree>
  </p:cSld>
  <p:clrMapOvr>
    <a:masterClrMapping/>
  </p:clrMapOvr>
  <p:transition spd="med" advClick="1"/>
</p:sld>
</file>

<file path=ppt/theme/theme1.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749805"/>
      </a:accent1>
      <a:accent2>
        <a:srgbClr val="BACC82"/>
      </a:accent2>
      <a:accent3>
        <a:srgbClr val="AAAAAA"/>
      </a:accent3>
      <a:accent4>
        <a:srgbClr val="DADADA"/>
      </a:accent4>
      <a:accent5>
        <a:srgbClr val="BCC8AA"/>
      </a:accent5>
      <a:accent6>
        <a:srgbClr val="A8B976"/>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749805"/>
          </a:solidFill>
          <a:prstDash val="solid"/>
          <a:bevel/>
        </a:ln>
        <a:effectLst/>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1"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Tahoma"/>
            <a:ea typeface="Tahoma"/>
            <a:cs typeface="Tahoma"/>
            <a:sym typeface="Tahom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749805"/>
          </a:solidFill>
          <a:prstDash val="solid"/>
          <a:bevel/>
        </a:ln>
        <a:effectLst>
          <a:outerShdw sx="100000" sy="100000" kx="0" ky="0" algn="b" rotWithShape="0" blurRad="38100" dist="20000" dir="5400000">
            <a:srgbClr val="000000">
              <a:alpha val="38000"/>
            </a:srgbClr>
          </a:outerShdw>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1"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Tahoma"/>
            <a:ea typeface="Tahoma"/>
            <a:cs typeface="Tahoma"/>
            <a:sym typeface="Tahom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749805"/>
      </a:accent1>
      <a:accent2>
        <a:srgbClr val="BACC82"/>
      </a:accent2>
      <a:accent3>
        <a:srgbClr val="AAAAAA"/>
      </a:accent3>
      <a:accent4>
        <a:srgbClr val="DADADA"/>
      </a:accent4>
      <a:accent5>
        <a:srgbClr val="BCC8AA"/>
      </a:accent5>
      <a:accent6>
        <a:srgbClr val="A8B976"/>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749805"/>
          </a:solidFill>
          <a:prstDash val="solid"/>
          <a:bevel/>
        </a:ln>
        <a:effectLst/>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1"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Tahoma"/>
            <a:ea typeface="Tahoma"/>
            <a:cs typeface="Tahoma"/>
            <a:sym typeface="Tahom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749805"/>
          </a:solidFill>
          <a:prstDash val="solid"/>
          <a:bevel/>
        </a:ln>
        <a:effectLst>
          <a:outerShdw sx="100000" sy="100000" kx="0" ky="0" algn="b" rotWithShape="0" blurRad="38100" dist="20000" dir="5400000">
            <a:srgbClr val="000000">
              <a:alpha val="38000"/>
            </a:srgbClr>
          </a:outerShdw>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1"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Tahoma"/>
            <a:ea typeface="Tahoma"/>
            <a:cs typeface="Tahoma"/>
            <a:sym typeface="Tahom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